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99"/>
  </p:notesMasterIdLst>
  <p:handoutMasterIdLst>
    <p:handoutMasterId r:id="rId100"/>
  </p:handoutMasterIdLst>
  <p:sldIdLst>
    <p:sldId id="396" r:id="rId2"/>
    <p:sldId id="433" r:id="rId3"/>
    <p:sldId id="595" r:id="rId4"/>
    <p:sldId id="596" r:id="rId5"/>
    <p:sldId id="462" r:id="rId6"/>
    <p:sldId id="463" r:id="rId7"/>
    <p:sldId id="627" r:id="rId8"/>
    <p:sldId id="459" r:id="rId9"/>
    <p:sldId id="460" r:id="rId10"/>
    <p:sldId id="635" r:id="rId11"/>
    <p:sldId id="464" r:id="rId12"/>
    <p:sldId id="598" r:id="rId13"/>
    <p:sldId id="599" r:id="rId14"/>
    <p:sldId id="600" r:id="rId15"/>
    <p:sldId id="601" r:id="rId16"/>
    <p:sldId id="602" r:id="rId17"/>
    <p:sldId id="603" r:id="rId18"/>
    <p:sldId id="597" r:id="rId19"/>
    <p:sldId id="465" r:id="rId20"/>
    <p:sldId id="586" r:id="rId21"/>
    <p:sldId id="585" r:id="rId22"/>
    <p:sldId id="587" r:id="rId23"/>
    <p:sldId id="466" r:id="rId24"/>
    <p:sldId id="588" r:id="rId25"/>
    <p:sldId id="589" r:id="rId26"/>
    <p:sldId id="590" r:id="rId27"/>
    <p:sldId id="628" r:id="rId28"/>
    <p:sldId id="467" r:id="rId29"/>
    <p:sldId id="604" r:id="rId30"/>
    <p:sldId id="636" r:id="rId31"/>
    <p:sldId id="607" r:id="rId32"/>
    <p:sldId id="608" r:id="rId33"/>
    <p:sldId id="468" r:id="rId34"/>
    <p:sldId id="609" r:id="rId35"/>
    <p:sldId id="632" r:id="rId36"/>
    <p:sldId id="633" r:id="rId37"/>
    <p:sldId id="610" r:id="rId38"/>
    <p:sldId id="469" r:id="rId39"/>
    <p:sldId id="631" r:id="rId40"/>
    <p:sldId id="630" r:id="rId41"/>
    <p:sldId id="473" r:id="rId42"/>
    <p:sldId id="474" r:id="rId43"/>
    <p:sldId id="470" r:id="rId44"/>
    <p:sldId id="475" r:id="rId45"/>
    <p:sldId id="637" r:id="rId46"/>
    <p:sldId id="591" r:id="rId47"/>
    <p:sldId id="650" r:id="rId48"/>
    <p:sldId id="651" r:id="rId49"/>
    <p:sldId id="649" r:id="rId50"/>
    <p:sldId id="653" r:id="rId51"/>
    <p:sldId id="476" r:id="rId52"/>
    <p:sldId id="654" r:id="rId53"/>
    <p:sldId id="477" r:id="rId54"/>
    <p:sldId id="478" r:id="rId55"/>
    <p:sldId id="655" r:id="rId56"/>
    <p:sldId id="624" r:id="rId57"/>
    <p:sldId id="625" r:id="rId58"/>
    <p:sldId id="626" r:id="rId59"/>
    <p:sldId id="479" r:id="rId60"/>
    <p:sldId id="656" r:id="rId61"/>
    <p:sldId id="480" r:id="rId62"/>
    <p:sldId id="481" r:id="rId63"/>
    <p:sldId id="482" r:id="rId64"/>
    <p:sldId id="484" r:id="rId65"/>
    <p:sldId id="483" r:id="rId66"/>
    <p:sldId id="661" r:id="rId67"/>
    <p:sldId id="662" r:id="rId68"/>
    <p:sldId id="663" r:id="rId69"/>
    <p:sldId id="657" r:id="rId70"/>
    <p:sldId id="485" r:id="rId71"/>
    <p:sldId id="486" r:id="rId72"/>
    <p:sldId id="487" r:id="rId73"/>
    <p:sldId id="489" r:id="rId74"/>
    <p:sldId id="665" r:id="rId75"/>
    <p:sldId id="593" r:id="rId76"/>
    <p:sldId id="664" r:id="rId77"/>
    <p:sldId id="490" r:id="rId78"/>
    <p:sldId id="648" r:id="rId79"/>
    <p:sldId id="638" r:id="rId80"/>
    <p:sldId id="594" r:id="rId81"/>
    <p:sldId id="491" r:id="rId82"/>
    <p:sldId id="616" r:id="rId83"/>
    <p:sldId id="666" r:id="rId84"/>
    <p:sldId id="492" r:id="rId85"/>
    <p:sldId id="668" r:id="rId86"/>
    <p:sldId id="669" r:id="rId87"/>
    <p:sldId id="667" r:id="rId88"/>
    <p:sldId id="644" r:id="rId89"/>
    <p:sldId id="646" r:id="rId90"/>
    <p:sldId id="640" r:id="rId91"/>
    <p:sldId id="641" r:id="rId92"/>
    <p:sldId id="645" r:id="rId93"/>
    <p:sldId id="642" r:id="rId94"/>
    <p:sldId id="639" r:id="rId95"/>
    <p:sldId id="634" r:id="rId96"/>
    <p:sldId id="643" r:id="rId97"/>
    <p:sldId id="670" r:id="rId98"/>
  </p:sldIdLst>
  <p:sldSz cx="9144000" cy="6858000" type="letter"/>
  <p:notesSz cx="6858000" cy="9144000"/>
  <p:defaultTextStyle>
    <a:defPPr>
      <a:defRPr lang="en-CA"/>
    </a:defPPr>
    <a:lvl1pPr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9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792B"/>
    <a:srgbClr val="4F571F"/>
    <a:srgbClr val="990033"/>
    <a:srgbClr val="677228"/>
    <a:srgbClr val="76822E"/>
    <a:srgbClr val="6F6A07"/>
    <a:srgbClr val="827C08"/>
    <a:srgbClr val="A29B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84" autoAdjust="0"/>
    <p:restoredTop sz="91646" autoAdjust="0"/>
  </p:normalViewPr>
  <p:slideViewPr>
    <p:cSldViewPr snapToObjects="1">
      <p:cViewPr>
        <p:scale>
          <a:sx n="75" d="100"/>
          <a:sy n="75" d="100"/>
        </p:scale>
        <p:origin x="1306" y="336"/>
      </p:cViewPr>
      <p:guideLst>
        <p:guide orient="horz" pos="192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912"/>
    </p:cViewPr>
  </p:sorterViewPr>
  <p:notesViewPr>
    <p:cSldViewPr snapToObjects="1">
      <p:cViewPr>
        <p:scale>
          <a:sx n="100" d="100"/>
          <a:sy n="100" d="100"/>
        </p:scale>
        <p:origin x="-2520" y="7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_rels/viewProps.xml.rels><?xml version="1.0" encoding="UTF-8" standalone="yes"?>
<Relationships xmlns="http://schemas.openxmlformats.org/package/2006/relationships"><Relationship Id="rId1"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604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0DC5C7E7-222F-4F29-A1C9-CD02829D5900}"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70.pn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51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6144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9944ABBB-60C5-4ACE-8C11-8DCD5EA024CE}"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ern="1200">
        <a:solidFill>
          <a:schemeClr val="tx1"/>
        </a:solidFill>
        <a:latin typeface="Arial" charset="0"/>
        <a:ea typeface="MS PGothic" panose="020B0600070205080204" pitchFamily="34" charset="-128"/>
        <a:cs typeface="ＭＳ Ｐゴシック" charset="0"/>
      </a:defRPr>
    </a:lvl1pPr>
    <a:lvl2pPr marL="457200" algn="l" rtl="0" eaLnBrk="0" fontAlgn="base" hangingPunct="0">
      <a:spcBef>
        <a:spcPct val="30000"/>
      </a:spcBef>
      <a:spcAft>
        <a:spcPct val="0"/>
      </a:spcAft>
      <a:defRPr sz="1600" kern="1200">
        <a:solidFill>
          <a:schemeClr val="tx1"/>
        </a:solidFill>
        <a:latin typeface="Arial"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Image Placeholder 1"/>
          <p:cNvSpPr>
            <a:spLocks noGrp="1" noRot="1" noChangeAspect="1" noTextEdit="1"/>
          </p:cNvSpPr>
          <p:nvPr>
            <p:ph type="sldImg"/>
          </p:nvPr>
        </p:nvSpPr>
        <p:spPr>
          <a:ln/>
        </p:spPr>
      </p:sp>
      <p:sp>
        <p:nvSpPr>
          <p:cNvPr id="16387"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dirty="0" smtClean="0">
              <a:ea typeface="MS PGothic" panose="020B0600070205080204" pitchFamily="34" charset="-128"/>
            </a:endParaRPr>
          </a:p>
        </p:txBody>
      </p:sp>
      <p:sp>
        <p:nvSpPr>
          <p:cNvPr id="16388" name="Slide Number Placeholder 3"/>
          <p:cNvSpPr>
            <a:spLocks noGrp="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D422F66-EA24-4A38-B8A9-43F582A33CDD}" type="slidenum">
              <a:rPr lang="en-CA" altLang="en-US" sz="1200" i="0">
                <a:solidFill>
                  <a:srgbClr val="000000"/>
                </a:solidFill>
                <a:latin typeface="Tahoma" charset="0"/>
                <a:ea typeface="MS PGothic" charset="-128"/>
              </a:rPr>
              <a:pPr>
                <a:defRPr/>
              </a:pPr>
              <a:t>2</a:t>
            </a:fld>
            <a:endParaRPr lang="en-CA" altLang="en-US" sz="1200" i="0" dirty="0">
              <a:solidFill>
                <a:srgbClr val="000000"/>
              </a:solidFill>
              <a:latin typeface="Tahoma" charset="0"/>
              <a:ea typeface="MS PGothic" charset="-128"/>
            </a:endParaRPr>
          </a:p>
        </p:txBody>
      </p:sp>
    </p:spTree>
    <p:extLst>
      <p:ext uri="{BB962C8B-B14F-4D97-AF65-F5344CB8AC3E}">
        <p14:creationId xmlns:p14="http://schemas.microsoft.com/office/powerpoint/2010/main" val="1243693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11</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322678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12</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158737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13</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1898863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14</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992892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18</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3017798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19</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619217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20</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51515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21</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r>
              <a:rPr lang="en-CA" sz="2000" dirty="0" smtClean="0"/>
              <a:t>if it is known that at most three locations can exist for a department</a:t>
            </a:r>
          </a:p>
          <a:p>
            <a:pPr marL="457200" lvl="0" indent="-457200" algn="just">
              <a:buFont typeface="Wingdings" panose="05000000000000000000" pitchFamily="2" charset="2"/>
              <a:buChar char="§"/>
            </a:pPr>
            <a:r>
              <a:rPr lang="en-CA" sz="2200" dirty="0" smtClean="0"/>
              <a:t>replace the </a:t>
            </a:r>
            <a:r>
              <a:rPr lang="en-CA" sz="2200" dirty="0" err="1" smtClean="0"/>
              <a:t>Dlocations</a:t>
            </a:r>
            <a:r>
              <a:rPr lang="en-CA" sz="2200" dirty="0" smtClean="0"/>
              <a:t> attribute by three atomic attributes: Dlocation1, Dlocation2, and Dlocation3. </a:t>
            </a:r>
          </a:p>
          <a:p>
            <a:pPr marL="457200" lvl="0" indent="-457200" algn="just">
              <a:buFont typeface="Wingdings" panose="05000000000000000000" pitchFamily="2" charset="2"/>
              <a:buChar char="§"/>
            </a:pPr>
            <a:r>
              <a:rPr lang="en-CA" sz="2200" dirty="0" smtClean="0"/>
              <a:t>This solution has the disadvantage of introducing NULL values if most departments have fewer than three locations. </a:t>
            </a:r>
          </a:p>
          <a:p>
            <a:pPr marL="457200" lvl="0" indent="-457200" algn="just">
              <a:buFont typeface="Wingdings" panose="05000000000000000000" pitchFamily="2" charset="2"/>
              <a:buChar char="§"/>
            </a:pPr>
            <a:r>
              <a:rPr lang="en-CA" sz="2200" dirty="0" smtClean="0"/>
              <a:t>It further introduces spurious semantics about the ordering among the location values; that ordering is not originally intended. </a:t>
            </a:r>
          </a:p>
          <a:p>
            <a:pPr marL="457200" lvl="0" indent="-457200" algn="just">
              <a:buFont typeface="Wingdings" panose="05000000000000000000" pitchFamily="2" charset="2"/>
              <a:buChar char="§"/>
            </a:pPr>
            <a:r>
              <a:rPr lang="en-CA" sz="22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400" dirty="0">
              <a:latin typeface="Arial Narrow" panose="020B0606020202030204" pitchFamily="34" charset="0"/>
            </a:endParaRPr>
          </a:p>
        </p:txBody>
      </p:sp>
    </p:spTree>
    <p:extLst>
      <p:ext uri="{BB962C8B-B14F-4D97-AF65-F5344CB8AC3E}">
        <p14:creationId xmlns:p14="http://schemas.microsoft.com/office/powerpoint/2010/main" val="1648474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22</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endParaRPr lang="en-US" sz="2400" dirty="0">
              <a:latin typeface="Arial Narrow" panose="020B0606020202030204" pitchFamily="34" charset="0"/>
            </a:endParaRPr>
          </a:p>
        </p:txBody>
      </p:sp>
    </p:spTree>
    <p:extLst>
      <p:ext uri="{BB962C8B-B14F-4D97-AF65-F5344CB8AC3E}">
        <p14:creationId xmlns:p14="http://schemas.microsoft.com/office/powerpoint/2010/main" val="36077674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23</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36301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7E0B7D-8EA7-428F-8A9E-2FEDD9DB6E35}" type="slidenum">
              <a:rPr lang="en-US" altLang="en-US"/>
              <a:pPr/>
              <a:t>3</a:t>
            </a:fld>
            <a:endParaRPr lang="en-US" altLang="en-US"/>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20189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24</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03548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25</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737307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26</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047168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4EE5F15-FC11-413B-B7AB-49DE0AE89647}" type="slidenum">
              <a:rPr lang="en-CA" altLang="en-US" sz="1200" i="0">
                <a:latin typeface="Tahoma" charset="0"/>
              </a:rPr>
              <a:pPr>
                <a:defRPr/>
              </a:pPr>
              <a:t>28</a:t>
            </a:fld>
            <a:endParaRPr lang="en-CA" altLang="en-US" sz="1200" i="0">
              <a:latin typeface="Tahoma" charset="0"/>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77488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29</a:t>
            </a:fld>
            <a:endParaRPr lang="en-CA" altLang="en-US"/>
          </a:p>
        </p:txBody>
      </p:sp>
    </p:spTree>
    <p:extLst>
      <p:ext uri="{BB962C8B-B14F-4D97-AF65-F5344CB8AC3E}">
        <p14:creationId xmlns:p14="http://schemas.microsoft.com/office/powerpoint/2010/main" val="661446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u="none" strike="noStrike" kern="1200" dirty="0" smtClean="0">
                <a:solidFill>
                  <a:schemeClr val="tx1"/>
                </a:solidFill>
                <a:effectLst/>
                <a:latin typeface="Arial" charset="0"/>
                <a:ea typeface="MS PGothic" panose="020B0600070205080204" pitchFamily="34" charset="-128"/>
                <a:cs typeface="ＭＳ Ｐゴシック" charset="0"/>
              </a:rPr>
              <a:t>Teacher column only depends on subject and not the student – </a:t>
            </a:r>
            <a:r>
              <a:rPr lang="en-US" sz="1800" b="1" u="none" strike="noStrike" kern="1200" dirty="0" smtClean="0">
                <a:solidFill>
                  <a:schemeClr val="tx1"/>
                </a:solidFill>
                <a:effectLst/>
                <a:latin typeface="Arial" charset="0"/>
                <a:ea typeface="MS PGothic" panose="020B0600070205080204" pitchFamily="34" charset="-128"/>
                <a:cs typeface="ＭＳ Ｐゴシック" charset="0"/>
              </a:rPr>
              <a:t>THIS IS PARTIAL DEPENDENCY!!</a:t>
            </a:r>
            <a:endParaRPr lang="en-US" sz="1800" u="none" strike="noStrike" kern="1200" dirty="0" smtClean="0">
              <a:solidFill>
                <a:schemeClr val="tx1"/>
              </a:solidFill>
              <a:effectLst/>
              <a:latin typeface="Arial" charset="0"/>
              <a:ea typeface="MS PGothic" panose="020B0600070205080204" pitchFamily="34" charset="-128"/>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30</a:t>
            </a:fld>
            <a:endParaRPr lang="en-CA" altLang="en-US"/>
          </a:p>
        </p:txBody>
      </p:sp>
    </p:spTree>
    <p:extLst>
      <p:ext uri="{BB962C8B-B14F-4D97-AF65-F5344CB8AC3E}">
        <p14:creationId xmlns:p14="http://schemas.microsoft.com/office/powerpoint/2010/main" val="937892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31</a:t>
            </a:fld>
            <a:endParaRPr lang="en-CA" altLang="en-US"/>
          </a:p>
        </p:txBody>
      </p:sp>
    </p:spTree>
    <p:extLst>
      <p:ext uri="{BB962C8B-B14F-4D97-AF65-F5344CB8AC3E}">
        <p14:creationId xmlns:p14="http://schemas.microsoft.com/office/powerpoint/2010/main" val="42145913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32</a:t>
            </a:fld>
            <a:endParaRPr lang="en-CA" altLang="en-US"/>
          </a:p>
        </p:txBody>
      </p:sp>
    </p:spTree>
    <p:extLst>
      <p:ext uri="{BB962C8B-B14F-4D97-AF65-F5344CB8AC3E}">
        <p14:creationId xmlns:p14="http://schemas.microsoft.com/office/powerpoint/2010/main" val="3170715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33</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6672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34</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561923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075E5EE-A1D6-490E-AECC-754E7677E99E}" type="slidenum">
              <a:rPr lang="en-US" altLang="en-US"/>
              <a:pPr/>
              <a:t>4</a:t>
            </a:fld>
            <a:endParaRPr lang="en-US" altLang="en-US"/>
          </a:p>
        </p:txBody>
      </p:sp>
    </p:spTree>
    <p:extLst>
      <p:ext uri="{BB962C8B-B14F-4D97-AF65-F5344CB8AC3E}">
        <p14:creationId xmlns:p14="http://schemas.microsoft.com/office/powerpoint/2010/main" val="4010968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34BB618-B825-4249-885D-41F1F5E81083}" type="slidenum">
              <a:rPr lang="en-CA" altLang="en-US" sz="1200" i="0">
                <a:latin typeface="Tahoma" charset="0"/>
              </a:rPr>
              <a:pPr>
                <a:defRPr/>
              </a:pPr>
              <a:t>35</a:t>
            </a:fld>
            <a:endParaRPr lang="en-CA" altLang="en-US" sz="1200" i="0">
              <a:latin typeface="Tahoma" charset="0"/>
            </a:endParaRPr>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562975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785D01D-5FC7-429B-BC7B-A0877409C35C}" type="slidenum">
              <a:rPr lang="en-CA" altLang="en-US" sz="1200" i="0">
                <a:latin typeface="Tahoma" charset="0"/>
              </a:rPr>
              <a:pPr>
                <a:defRPr/>
              </a:pPr>
              <a:t>36</a:t>
            </a:fld>
            <a:endParaRPr lang="en-CA" altLang="en-US" sz="1200" i="0">
              <a:latin typeface="Tahoma" charset="0"/>
            </a:endParaRPr>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lvl="1" indent="0" algn="l" defTabSz="914400" rtl="0" eaLnBrk="1" fontAlgn="base" latinLnBrk="0" hangingPunct="1">
              <a:lnSpc>
                <a:spcPct val="100000"/>
              </a:lnSpc>
              <a:spcBef>
                <a:spcPct val="30000"/>
              </a:spcBef>
              <a:spcAft>
                <a:spcPct val="0"/>
              </a:spcAft>
              <a:buClrTx/>
              <a:buSzTx/>
              <a:buFontTx/>
              <a:buNone/>
              <a:tabLst/>
              <a:defRPr/>
            </a:pPr>
            <a:r>
              <a:rPr lang="en-US" altLang="en-US" sz="2000" dirty="0" smtClean="0">
                <a:latin typeface="Arial Narrow" panose="020B0606020202030204" pitchFamily="34" charset="0"/>
              </a:rPr>
              <a:t>When Y is a candidate key, there is no problem with the transitive dependency .</a:t>
            </a:r>
          </a:p>
          <a:p>
            <a:pPr eaLnBrk="1" hangingPunct="1">
              <a:defRPr/>
            </a:pPr>
            <a:endParaRPr lang="en-US" altLang="en-US" dirty="0" smtClean="0"/>
          </a:p>
        </p:txBody>
      </p:sp>
    </p:spTree>
    <p:extLst>
      <p:ext uri="{BB962C8B-B14F-4D97-AF65-F5344CB8AC3E}">
        <p14:creationId xmlns:p14="http://schemas.microsoft.com/office/powerpoint/2010/main" val="25779399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37</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7600608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38</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6659032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39</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32356220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40</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103935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3947312-7608-4880-BF56-A5C5874B9180}" type="slidenum">
              <a:rPr lang="en-CA" altLang="en-US" sz="1200" i="0">
                <a:latin typeface="Tahoma" charset="0"/>
              </a:rPr>
              <a:pPr>
                <a:defRPr/>
              </a:pPr>
              <a:t>41</a:t>
            </a:fld>
            <a:endParaRPr lang="en-CA" altLang="en-US" sz="1200" i="0">
              <a:latin typeface="Tahoma" charset="0"/>
            </a:endParaRPr>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907001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7D25C5C-6179-4CE1-96B9-EEB7FBBEE612}" type="slidenum">
              <a:rPr lang="en-CA" altLang="en-US" sz="1200" i="0">
                <a:latin typeface="Tahoma" charset="0"/>
              </a:rPr>
              <a:pPr>
                <a:defRPr/>
              </a:pPr>
              <a:t>42</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573160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43</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5685423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44</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02482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EC80F0-A1F4-4969-BA8E-DD3628CC727A}" type="slidenum">
              <a:rPr lang="en-CA" altLang="en-US" sz="1200" i="0">
                <a:latin typeface="Tahoma" charset="0"/>
              </a:rPr>
              <a:pPr>
                <a:defRPr/>
              </a:pPr>
              <a:t>5</a:t>
            </a:fld>
            <a:endParaRPr lang="en-CA" altLang="en-US" sz="1200" i="0">
              <a:latin typeface="Tahoma"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28281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45</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6667442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46</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2100148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47</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7083820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48</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9500440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49</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2565664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50</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6508055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6D9409A-4312-49E5-8FAF-CBD6B5A0BC13}" type="slidenum">
              <a:rPr lang="en-CA" altLang="en-US" sz="1200" i="0">
                <a:latin typeface="Tahoma" charset="0"/>
              </a:rPr>
              <a:pPr>
                <a:defRPr/>
              </a:pPr>
              <a:t>51</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10176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52</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915218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5EA53F9-EFA4-49E5-A26B-3D24FC63E4C1}" type="slidenum">
              <a:rPr lang="en-CA" altLang="en-US" sz="1200" i="0">
                <a:latin typeface="Tahoma" charset="0"/>
              </a:rPr>
              <a:pPr>
                <a:defRPr/>
              </a:pPr>
              <a:t>53</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9623400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54</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0400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5C331CB-5E71-412A-BAFA-4FDE079043E7}" type="slidenum">
              <a:rPr lang="en-CA" altLang="en-US" sz="1200" i="0">
                <a:latin typeface="Tahoma" charset="0"/>
              </a:rPr>
              <a:pPr>
                <a:defRPr/>
              </a:pPr>
              <a:t>6</a:t>
            </a:fld>
            <a:endParaRPr lang="en-CA" altLang="en-US" sz="1200" i="0">
              <a:latin typeface="Tahoma" charset="0"/>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428878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55</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9062694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9FCE35C-66DF-4309-A9AF-3E3D3CDCC063}" type="slidenum">
              <a:rPr lang="en-CA" altLang="en-US" sz="1200" i="0">
                <a:latin typeface="Tahoma" charset="0"/>
              </a:rPr>
              <a:pPr>
                <a:defRPr/>
              </a:pPr>
              <a:t>59</a:t>
            </a:fld>
            <a:endParaRPr lang="en-CA" altLang="en-US" sz="1200" i="0">
              <a:latin typeface="Tahoma" charset="0"/>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563275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kern="1200" dirty="0" smtClean="0">
                <a:solidFill>
                  <a:schemeClr val="tx1"/>
                </a:solidFill>
                <a:effectLst/>
                <a:latin typeface="Arial" charset="0"/>
                <a:ea typeface="MS PGothic" panose="020B0600070205080204" pitchFamily="34" charset="-128"/>
                <a:cs typeface="ＭＳ Ｐゴシック" charset="0"/>
              </a:rPr>
              <a:t>Suppose that we have thousands of lots in the relation but the lots are from only two counties: DeKalb and Fulton. Suppose also that lot sizes in DeKalb County are only 0.5, 0.6, 0.7, 0.8, 0.9, and 1.0 acres, whereas lot sizes in Fulton County restricted to 1.1, 1.2, ... , 1.9, and 2.0 acres. </a:t>
            </a:r>
          </a:p>
          <a:p>
            <a:r>
              <a:rPr lang="en-CA" kern="1200" dirty="0" smtClean="0">
                <a:solidFill>
                  <a:schemeClr val="tx1"/>
                </a:solidFill>
                <a:effectLst/>
                <a:latin typeface="Arial" charset="0"/>
                <a:ea typeface="MS PGothic" panose="020B0600070205080204" pitchFamily="34" charset="-128"/>
                <a:cs typeface="ＭＳ Ｐゴシック" charset="0"/>
              </a:rPr>
              <a:t>In such a situation we would have the additional functional dependency FD5: </a:t>
            </a:r>
            <a:r>
              <a:rPr lang="en-CA" kern="1200" dirty="0" err="1" smtClean="0">
                <a:solidFill>
                  <a:schemeClr val="tx1"/>
                </a:solidFill>
                <a:effectLst/>
                <a:latin typeface="Arial" charset="0"/>
                <a:ea typeface="MS PGothic" panose="020B0600070205080204" pitchFamily="34" charset="-128"/>
                <a:cs typeface="ＭＳ Ｐゴシック" charset="0"/>
              </a:rPr>
              <a:t>Area→County_name</a:t>
            </a:r>
            <a:r>
              <a:rPr lang="en-CA" kern="1200" dirty="0" smtClean="0">
                <a:solidFill>
                  <a:schemeClr val="tx1"/>
                </a:solidFill>
                <a:effectLst/>
                <a:latin typeface="Arial" charset="0"/>
                <a:ea typeface="MS PGothic" panose="020B0600070205080204" pitchFamily="34" charset="-128"/>
                <a:cs typeface="ＭＳ Ｐゴシック" charset="0"/>
              </a:rPr>
              <a:t>. If we add this to the other dependencies, the relation schema LOTS1A still is in 3NF because this </a:t>
            </a:r>
            <a:r>
              <a:rPr lang="en-CA" kern="1200" dirty="0" err="1" smtClean="0">
                <a:solidFill>
                  <a:schemeClr val="tx1"/>
                </a:solidFill>
                <a:effectLst/>
                <a:latin typeface="Arial" charset="0"/>
                <a:ea typeface="MS PGothic" panose="020B0600070205080204" pitchFamily="34" charset="-128"/>
                <a:cs typeface="ＭＳ Ｐゴシック" charset="0"/>
              </a:rPr>
              <a:t>f.d</a:t>
            </a:r>
            <a:r>
              <a:rPr lang="en-CA" kern="1200" dirty="0" smtClean="0">
                <a:solidFill>
                  <a:schemeClr val="tx1"/>
                </a:solidFill>
                <a:effectLst/>
                <a:latin typeface="Arial" charset="0"/>
                <a:ea typeface="MS PGothic" panose="020B0600070205080204" pitchFamily="34" charset="-128"/>
                <a:cs typeface="ＭＳ Ｐゴシック" charset="0"/>
              </a:rPr>
              <a:t>. conforms to clause (b) in the general definition of 3NF, </a:t>
            </a:r>
            <a:r>
              <a:rPr lang="en-CA" kern="1200" dirty="0" err="1" smtClean="0">
                <a:solidFill>
                  <a:schemeClr val="tx1"/>
                </a:solidFill>
                <a:effectLst/>
                <a:latin typeface="Arial" charset="0"/>
                <a:ea typeface="MS PGothic" panose="020B0600070205080204" pitchFamily="34" charset="-128"/>
                <a:cs typeface="ＭＳ Ｐゴシック" charset="0"/>
              </a:rPr>
              <a:t>County_name</a:t>
            </a:r>
            <a:r>
              <a:rPr lang="en-CA" kern="1200" dirty="0" smtClean="0">
                <a:solidFill>
                  <a:schemeClr val="tx1"/>
                </a:solidFill>
                <a:effectLst/>
                <a:latin typeface="Arial" charset="0"/>
                <a:ea typeface="MS PGothic" panose="020B0600070205080204" pitchFamily="34" charset="-128"/>
                <a:cs typeface="ＭＳ Ｐゴシック" charset="0"/>
              </a:rPr>
              <a:t> being a prime attribute.</a:t>
            </a:r>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60</a:t>
            </a:fld>
            <a:endParaRPr lang="en-CA" altLang="en-US"/>
          </a:p>
        </p:txBody>
      </p:sp>
    </p:spTree>
    <p:extLst>
      <p:ext uri="{BB962C8B-B14F-4D97-AF65-F5344CB8AC3E}">
        <p14:creationId xmlns:p14="http://schemas.microsoft.com/office/powerpoint/2010/main" val="38974610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kern="1200" dirty="0" smtClean="0">
                <a:solidFill>
                  <a:schemeClr val="tx1"/>
                </a:solidFill>
                <a:effectLst/>
                <a:latin typeface="Arial" charset="0"/>
                <a:ea typeface="MS PGothic" panose="020B0600070205080204" pitchFamily="34" charset="-128"/>
                <a:cs typeface="ＭＳ Ｐゴシック" charset="0"/>
              </a:rPr>
              <a:t>Suppose that we have thousands of lots in the relation but the lots are from only two counties: DeKalb and Fulton. Suppose also that lot sizes in DeKalb County are only 0.5, 0.6, 0.7, 0.8, 0.9, and 1.0 acres, whereas lot sizes in Fulton County restricted to 1.1, 1.2, ... , 1.9, and 2.0 acres. </a:t>
            </a:r>
          </a:p>
          <a:p>
            <a:r>
              <a:rPr lang="en-CA" kern="1200" dirty="0" smtClean="0">
                <a:solidFill>
                  <a:schemeClr val="tx1"/>
                </a:solidFill>
                <a:effectLst/>
                <a:latin typeface="Arial" charset="0"/>
                <a:ea typeface="MS PGothic" panose="020B0600070205080204" pitchFamily="34" charset="-128"/>
                <a:cs typeface="ＭＳ Ｐゴシック" charset="0"/>
              </a:rPr>
              <a:t>In such a situation we would have the additional functional dependency FD5: </a:t>
            </a:r>
            <a:r>
              <a:rPr lang="en-CA" kern="1200" dirty="0" err="1" smtClean="0">
                <a:solidFill>
                  <a:schemeClr val="tx1"/>
                </a:solidFill>
                <a:effectLst/>
                <a:latin typeface="Arial" charset="0"/>
                <a:ea typeface="MS PGothic" panose="020B0600070205080204" pitchFamily="34" charset="-128"/>
                <a:cs typeface="ＭＳ Ｐゴシック" charset="0"/>
              </a:rPr>
              <a:t>Area→County_name</a:t>
            </a:r>
            <a:r>
              <a:rPr lang="en-CA" kern="1200" dirty="0" smtClean="0">
                <a:solidFill>
                  <a:schemeClr val="tx1"/>
                </a:solidFill>
                <a:effectLst/>
                <a:latin typeface="Arial" charset="0"/>
                <a:ea typeface="MS PGothic" panose="020B0600070205080204" pitchFamily="34" charset="-128"/>
                <a:cs typeface="ＭＳ Ｐゴシック" charset="0"/>
              </a:rPr>
              <a:t>. If we add this to the other dependencies, the relation schema LOTS1A still is in 3NF because this </a:t>
            </a:r>
            <a:r>
              <a:rPr lang="en-CA" kern="1200" dirty="0" err="1" smtClean="0">
                <a:solidFill>
                  <a:schemeClr val="tx1"/>
                </a:solidFill>
                <a:effectLst/>
                <a:latin typeface="Arial" charset="0"/>
                <a:ea typeface="MS PGothic" panose="020B0600070205080204" pitchFamily="34" charset="-128"/>
                <a:cs typeface="ＭＳ Ｐゴシック" charset="0"/>
              </a:rPr>
              <a:t>f.d</a:t>
            </a:r>
            <a:r>
              <a:rPr lang="en-CA" kern="1200" dirty="0" smtClean="0">
                <a:solidFill>
                  <a:schemeClr val="tx1"/>
                </a:solidFill>
                <a:effectLst/>
                <a:latin typeface="Arial" charset="0"/>
                <a:ea typeface="MS PGothic" panose="020B0600070205080204" pitchFamily="34" charset="-128"/>
                <a:cs typeface="ＭＳ Ｐゴシック" charset="0"/>
              </a:rPr>
              <a:t>. conforms to clause (b) in the general definition of 3NF, </a:t>
            </a:r>
            <a:r>
              <a:rPr lang="en-CA" kern="1200" dirty="0" err="1" smtClean="0">
                <a:solidFill>
                  <a:schemeClr val="tx1"/>
                </a:solidFill>
                <a:effectLst/>
                <a:latin typeface="Arial" charset="0"/>
                <a:ea typeface="MS PGothic" panose="020B0600070205080204" pitchFamily="34" charset="-128"/>
                <a:cs typeface="ＭＳ Ｐゴシック" charset="0"/>
              </a:rPr>
              <a:t>County_name</a:t>
            </a:r>
            <a:r>
              <a:rPr lang="en-CA" kern="1200" dirty="0" smtClean="0">
                <a:solidFill>
                  <a:schemeClr val="tx1"/>
                </a:solidFill>
                <a:effectLst/>
                <a:latin typeface="Arial" charset="0"/>
                <a:ea typeface="MS PGothic" panose="020B0600070205080204" pitchFamily="34" charset="-128"/>
                <a:cs typeface="ＭＳ Ｐゴシック" charset="0"/>
              </a:rPr>
              <a:t> being a prime attribute.</a:t>
            </a:r>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61</a:t>
            </a:fld>
            <a:endParaRPr lang="en-CA" altLang="en-US"/>
          </a:p>
        </p:txBody>
      </p:sp>
    </p:spTree>
    <p:extLst>
      <p:ext uri="{BB962C8B-B14F-4D97-AF65-F5344CB8AC3E}">
        <p14:creationId xmlns:p14="http://schemas.microsoft.com/office/powerpoint/2010/main" val="38947721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2B8366A-BC37-4DFC-8220-106F7D04D75A}" type="slidenum">
              <a:rPr lang="en-CA" altLang="en-US" sz="1200" i="0">
                <a:latin typeface="Tahoma" charset="0"/>
              </a:rPr>
              <a:pPr>
                <a:defRPr/>
              </a:pPr>
              <a:t>62</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5182915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7C09D90-5E51-40D1-91BE-2901AA8C9192}" type="slidenum">
              <a:rPr lang="en-CA" altLang="en-US" sz="1200" i="0">
                <a:latin typeface="Tahoma" charset="0"/>
              </a:rPr>
              <a:pPr>
                <a:defRPr/>
              </a:pPr>
              <a:t>63</a:t>
            </a:fld>
            <a:endParaRPr lang="en-CA" altLang="en-US" sz="1200" i="0">
              <a:latin typeface="Tahoma" charset="0"/>
            </a:endParaRPr>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36472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93F2AF0-88BD-4DD8-A778-6D12C01A2C54}" type="slidenum">
              <a:rPr lang="en-CA" altLang="en-US" sz="1200" i="0">
                <a:latin typeface="Tahoma" charset="0"/>
              </a:rPr>
              <a:pPr>
                <a:defRPr/>
              </a:pPr>
              <a:t>64</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3567091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65</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17798533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66</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24552611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67</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4092947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1CAA7B4-0126-4D1B-8265-4BC1A56ECC12}" type="slidenum">
              <a:rPr lang="en-CA" altLang="en-US" sz="1200" i="0">
                <a:latin typeface="Tahoma" charset="0"/>
              </a:rPr>
              <a:pPr>
                <a:defRPr/>
              </a:pPr>
              <a:t>7</a:t>
            </a:fld>
            <a:endParaRPr lang="en-CA" altLang="en-US" sz="1200" i="0">
              <a:latin typeface="Tahoma" charset="0"/>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642323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68</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214343205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69</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8450198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2A8E6CE-19F1-4B14-950C-C5408BB786E7}" type="slidenum">
              <a:rPr lang="en-CA" altLang="en-US" sz="1200" i="0">
                <a:latin typeface="Tahoma" charset="0"/>
              </a:rPr>
              <a:pPr>
                <a:defRPr/>
              </a:pPr>
              <a:t>70</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kern="1200" dirty="0" smtClean="0">
                <a:solidFill>
                  <a:schemeClr val="tx1"/>
                </a:solidFill>
                <a:effectLst/>
                <a:latin typeface="Arial" charset="0"/>
                <a:ea typeface="MS PGothic" panose="020B0600070205080204" pitchFamily="34" charset="-128"/>
                <a:cs typeface="ＭＳ Ｐゴシック" charset="0"/>
              </a:rPr>
              <a:t>In the third decomposition, the R1∩R2 for the above testis Instructor and R1−R2 is Course. Because Instructor → Course, the NJB test is satisfied and the decomposition is </a:t>
            </a:r>
            <a:r>
              <a:rPr lang="en-CA" kern="1200" dirty="0" err="1" smtClean="0">
                <a:solidFill>
                  <a:schemeClr val="tx1"/>
                </a:solidFill>
                <a:effectLst/>
                <a:latin typeface="Arial" charset="0"/>
                <a:ea typeface="MS PGothic" panose="020B0600070205080204" pitchFamily="34" charset="-128"/>
                <a:cs typeface="ＭＳ Ｐゴシック" charset="0"/>
              </a:rPr>
              <a:t>nonadditive</a:t>
            </a:r>
            <a:r>
              <a:rPr lang="en-CA" kern="1200" dirty="0" smtClean="0">
                <a:solidFill>
                  <a:schemeClr val="tx1"/>
                </a:solidFill>
                <a:effectLst/>
                <a:latin typeface="Arial" charset="0"/>
                <a:ea typeface="MS PGothic" panose="020B0600070205080204" pitchFamily="34" charset="-128"/>
                <a:cs typeface="ＭＳ Ｐゴシック" charset="0"/>
              </a:rPr>
              <a:t>.</a:t>
            </a:r>
            <a:endParaRPr lang="en-US" altLang="en-US" dirty="0" smtClean="0"/>
          </a:p>
        </p:txBody>
      </p:sp>
    </p:spTree>
    <p:extLst>
      <p:ext uri="{BB962C8B-B14F-4D97-AF65-F5344CB8AC3E}">
        <p14:creationId xmlns:p14="http://schemas.microsoft.com/office/powerpoint/2010/main" val="260577110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2A45FAE-DDE1-49ED-9387-39AB18147B88}" type="slidenum">
              <a:rPr lang="en-CA" altLang="en-US" sz="1200" i="0">
                <a:latin typeface="Tahoma" charset="0"/>
              </a:rPr>
              <a:pPr>
                <a:defRPr/>
              </a:pPr>
              <a:t>71</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7603205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72</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107699446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73</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209384817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74</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42184277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75</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sz="1800" dirty="0" smtClean="0">
                <a:latin typeface="Arial Narrow" panose="020B0606020202030204" pitchFamily="34" charset="0"/>
              </a:rPr>
              <a:t>Note: </a:t>
            </a:r>
            <a:r>
              <a:rPr lang="en-US" altLang="en-US" sz="1800" i="1" dirty="0" smtClean="0">
                <a:latin typeface="Arial Narrow" panose="020B0606020202030204" pitchFamily="34" charset="0"/>
              </a:rPr>
              <a:t>F</a:t>
            </a:r>
            <a:r>
              <a:rPr lang="en-US" altLang="en-US" sz="1800" baseline="30000" dirty="0" smtClean="0">
                <a:latin typeface="Arial Narrow" panose="020B0606020202030204" pitchFamily="34" charset="0"/>
              </a:rPr>
              <a:t>+ </a:t>
            </a:r>
            <a:r>
              <a:rPr lang="en-US" altLang="en-US" sz="1800" dirty="0" smtClean="0">
                <a:latin typeface="Arial Narrow" panose="020B0606020202030204" pitchFamily="34" charset="0"/>
              </a:rPr>
              <a:t>is the (complete) set of all dependencies (functional or multivalued) that will hold in every relation state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that satisfies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 </a:t>
            </a:r>
            <a:br>
              <a:rPr lang="en-US" altLang="en-US" sz="1800" dirty="0" smtClean="0">
                <a:latin typeface="Arial Narrow" panose="020B0606020202030204" pitchFamily="34" charset="0"/>
              </a:rPr>
            </a:br>
            <a:r>
              <a:rPr lang="en-US" altLang="en-US" sz="1800" dirty="0" smtClean="0">
                <a:latin typeface="Arial Narrow" panose="020B0606020202030204" pitchFamily="34" charset="0"/>
              </a:rPr>
              <a:t>It is also called the </a:t>
            </a:r>
            <a:r>
              <a:rPr lang="en-US" altLang="en-US" sz="1800" b="1" dirty="0" smtClean="0">
                <a:latin typeface="Arial Narrow" panose="020B0606020202030204" pitchFamily="34" charset="0"/>
              </a:rPr>
              <a:t>closure</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a:t>
            </a:r>
          </a:p>
          <a:p>
            <a:pPr>
              <a:defRPr/>
            </a:pPr>
            <a:endParaRPr lang="en-US" altLang="en-US" dirty="0" smtClean="0"/>
          </a:p>
        </p:txBody>
      </p:sp>
    </p:spTree>
    <p:extLst>
      <p:ext uri="{BB962C8B-B14F-4D97-AF65-F5344CB8AC3E}">
        <p14:creationId xmlns:p14="http://schemas.microsoft.com/office/powerpoint/2010/main" val="2809967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76</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31061044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DEFD584-3D8F-4EFD-B172-91854ECB43DA}" type="slidenum">
              <a:rPr lang="en-CA" altLang="en-US" sz="1200" i="0">
                <a:latin typeface="Tahoma" charset="0"/>
              </a:rPr>
              <a:pPr>
                <a:defRPr/>
              </a:pPr>
              <a:t>77</a:t>
            </a:fld>
            <a:endParaRPr lang="en-CA" altLang="en-US" sz="1200" i="0">
              <a:latin typeface="Tahoma" charset="0"/>
            </a:endParaRPr>
          </a:p>
        </p:txBody>
      </p:sp>
      <p:sp>
        <p:nvSpPr>
          <p:cNvPr id="824322"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609600" indent="-609600" algn="just">
              <a:lnSpc>
                <a:spcPct val="150000"/>
              </a:lnSpc>
            </a:pPr>
            <a:r>
              <a:rPr lang="en-US" altLang="en-US" sz="1800" dirty="0" smtClean="0">
                <a:latin typeface="Arial Narrow" panose="020B0606020202030204" pitchFamily="34" charset="0"/>
              </a:rPr>
              <a:t>A join dependency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specified on relation schema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is a </a:t>
            </a:r>
            <a:r>
              <a:rPr lang="en-US" altLang="en-US" sz="1800" b="1" dirty="0" smtClean="0">
                <a:latin typeface="Arial Narrow" panose="020B0606020202030204" pitchFamily="34" charset="0"/>
              </a:rPr>
              <a:t>trivial JD</a:t>
            </a:r>
            <a:r>
              <a:rPr lang="en-US" altLang="en-US" sz="1800" dirty="0" smtClean="0">
                <a:latin typeface="Arial Narrow" panose="020B0606020202030204" pitchFamily="34" charset="0"/>
              </a:rPr>
              <a:t> if one of the relation schemas </a:t>
            </a:r>
            <a:r>
              <a:rPr lang="en-US" altLang="en-US" sz="1800" i="1" dirty="0" err="1" smtClean="0">
                <a:latin typeface="Arial Narrow" panose="020B0606020202030204" pitchFamily="34" charset="0"/>
              </a:rPr>
              <a:t>R</a:t>
            </a:r>
            <a:r>
              <a:rPr lang="en-US" altLang="en-US" sz="1800" baseline="-30000" dirty="0" err="1" smtClean="0">
                <a:latin typeface="Arial Narrow" panose="020B0606020202030204" pitchFamily="34" charset="0"/>
              </a:rPr>
              <a:t>i</a:t>
            </a:r>
            <a:r>
              <a:rPr lang="en-US" altLang="en-US" sz="1800" dirty="0" smtClean="0">
                <a:latin typeface="Arial Narrow" panose="020B0606020202030204" pitchFamily="34" charset="0"/>
              </a:rPr>
              <a:t> in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is equal to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a:t>
            </a:r>
          </a:p>
        </p:txBody>
      </p:sp>
    </p:spTree>
    <p:extLst>
      <p:ext uri="{BB962C8B-B14F-4D97-AF65-F5344CB8AC3E}">
        <p14:creationId xmlns:p14="http://schemas.microsoft.com/office/powerpoint/2010/main" val="632666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0C91B4C-C5A2-4CBD-A3F3-24659600E9ED}" type="slidenum">
              <a:rPr lang="en-CA" altLang="en-US" sz="1200" i="0">
                <a:latin typeface="Tahoma" charset="0"/>
              </a:rPr>
              <a:pPr>
                <a:defRPr/>
              </a:pPr>
              <a:t>8</a:t>
            </a:fld>
            <a:endParaRPr lang="en-CA" altLang="en-US" sz="1200" i="0">
              <a:latin typeface="Tahoma" charset="0"/>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664880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78</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43960045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80</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9628830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81</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8824391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82</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sz="1800" dirty="0" smtClean="0"/>
              <a:t>Most practical design projects in commercial and governmental environment acquire existing designs of databases from previous designs, from designs in legacy models, or from existing files. </a:t>
            </a:r>
            <a:endParaRPr lang="en-US" altLang="en-US" dirty="0" smtClean="0"/>
          </a:p>
        </p:txBody>
      </p:sp>
    </p:spTree>
    <p:extLst>
      <p:ext uri="{BB962C8B-B14F-4D97-AF65-F5344CB8AC3E}">
        <p14:creationId xmlns:p14="http://schemas.microsoft.com/office/powerpoint/2010/main" val="15633911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83</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sz="1800" dirty="0" smtClean="0"/>
              <a:t>Most practical design projects in commercial and governmental environment acquire existing designs of databases from previous designs, from designs in legacy models, or from existing files. </a:t>
            </a:r>
            <a:endParaRPr lang="en-US" altLang="en-US" dirty="0" smtClean="0"/>
          </a:p>
        </p:txBody>
      </p:sp>
    </p:spTree>
    <p:extLst>
      <p:ext uri="{BB962C8B-B14F-4D97-AF65-F5344CB8AC3E}">
        <p14:creationId xmlns:p14="http://schemas.microsoft.com/office/powerpoint/2010/main" val="31428393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84</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86723893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494C52-8134-2C42-9AF2-AEBE07EBAEC4}" type="slidenum">
              <a:rPr lang="en-CA" altLang="en-US"/>
              <a:pPr/>
              <a:t>85</a:t>
            </a:fld>
            <a:endParaRPr lang="en-CA" altLang="en-US"/>
          </a:p>
        </p:txBody>
      </p:sp>
      <p:sp>
        <p:nvSpPr>
          <p:cNvPr id="855042" name="Rectangle 2"/>
          <p:cNvSpPr>
            <a:spLocks noGrp="1" noRot="1" noChangeAspect="1" noChangeArrowheads="1" noTextEdit="1"/>
          </p:cNvSpPr>
          <p:nvPr>
            <p:ph type="sldImg"/>
          </p:nvPr>
        </p:nvSpPr>
        <p:spPr>
          <a:ln/>
        </p:spPr>
      </p:sp>
      <p:sp>
        <p:nvSpPr>
          <p:cNvPr id="855043" name="Rectangle 3"/>
          <p:cNvSpPr>
            <a:spLocks noGrp="1" noChangeArrowheads="1"/>
          </p:cNvSpPr>
          <p:nvPr>
            <p:ph type="body" idx="1"/>
          </p:nvPr>
        </p:nvSpPr>
        <p:spPr/>
        <p:txBody>
          <a:bodyPr/>
          <a:lstStyle/>
          <a:p>
            <a:r>
              <a:rPr lang="en-US" altLang="en-US" dirty="0" smtClean="0"/>
              <a:t>E</a:t>
            </a:r>
            <a:r>
              <a:rPr lang="en-US" altLang="en-US" dirty="0" smtClean="0">
                <a:sym typeface="Wingdings" panose="05000000000000000000" pitchFamily="2" charset="2"/>
              </a:rPr>
              <a:t>GH</a:t>
            </a:r>
            <a:endParaRPr lang="en-US" altLang="en-US" dirty="0"/>
          </a:p>
        </p:txBody>
      </p:sp>
    </p:spTree>
    <p:extLst>
      <p:ext uri="{BB962C8B-B14F-4D97-AF65-F5344CB8AC3E}">
        <p14:creationId xmlns:p14="http://schemas.microsoft.com/office/powerpoint/2010/main" val="199574081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494C52-8134-2C42-9AF2-AEBE07EBAEC4}" type="slidenum">
              <a:rPr lang="en-CA" altLang="en-US"/>
              <a:pPr/>
              <a:t>86</a:t>
            </a:fld>
            <a:endParaRPr lang="en-CA" altLang="en-US"/>
          </a:p>
        </p:txBody>
      </p:sp>
      <p:sp>
        <p:nvSpPr>
          <p:cNvPr id="855042" name="Rectangle 2"/>
          <p:cNvSpPr>
            <a:spLocks noGrp="1" noRot="1" noChangeAspect="1" noChangeArrowheads="1" noTextEdit="1"/>
          </p:cNvSpPr>
          <p:nvPr>
            <p:ph type="sldImg"/>
          </p:nvPr>
        </p:nvSpPr>
        <p:spPr>
          <a:ln/>
        </p:spPr>
      </p:sp>
      <p:sp>
        <p:nvSpPr>
          <p:cNvPr id="855043" name="Rectangle 3"/>
          <p:cNvSpPr>
            <a:spLocks noGrp="1" noChangeArrowheads="1"/>
          </p:cNvSpPr>
          <p:nvPr>
            <p:ph type="body" idx="1"/>
          </p:nvPr>
        </p:nvSpPr>
        <p:spPr/>
        <p:txBody>
          <a:bodyPr/>
          <a:lstStyle/>
          <a:p>
            <a:r>
              <a:rPr lang="en-US" altLang="en-US" dirty="0" smtClean="0"/>
              <a:t>E</a:t>
            </a:r>
            <a:r>
              <a:rPr lang="en-US" altLang="en-US" dirty="0" smtClean="0">
                <a:sym typeface="Wingdings" panose="05000000000000000000" pitchFamily="2" charset="2"/>
              </a:rPr>
              <a:t>GH</a:t>
            </a:r>
            <a:endParaRPr lang="en-US" altLang="en-US" dirty="0"/>
          </a:p>
        </p:txBody>
      </p:sp>
    </p:spTree>
    <p:extLst>
      <p:ext uri="{BB962C8B-B14F-4D97-AF65-F5344CB8AC3E}">
        <p14:creationId xmlns:p14="http://schemas.microsoft.com/office/powerpoint/2010/main" val="106712056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87</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2966584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88</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674209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9</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02326020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89</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04529519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90</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0805734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91</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70897963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92</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5169004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93</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0359724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94</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08454991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95</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35079494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96</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5320358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97</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640466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10</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98942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sp>
        <p:nvSpPr>
          <p:cNvPr id="4" name="Rectangle 47"/>
          <p:cNvSpPr>
            <a:spLocks noChangeArrowheads="1"/>
          </p:cNvSpPr>
          <p:nvPr userDrawn="1"/>
        </p:nvSpPr>
        <p:spPr bwMode="auto">
          <a:xfrm rot="16200000">
            <a:off x="3500437" y="-985837"/>
            <a:ext cx="2143125" cy="9144000"/>
          </a:xfrm>
          <a:prstGeom prst="rect">
            <a:avLst/>
          </a:prstGeom>
          <a:solidFill>
            <a:srgbClr val="677228">
              <a:alpha val="43921"/>
            </a:srgbClr>
          </a:solidFill>
          <a:ln>
            <a:noFill/>
          </a:ln>
        </p:spPr>
        <p:txBody>
          <a:bodyPr wrap="none"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eaLnBrk="1" hangingPunct="1">
              <a:defRPr/>
            </a:pPr>
            <a:endParaRPr lang="en-US" altLang="en-US">
              <a:ea typeface="+mn-ea"/>
            </a:endParaRPr>
          </a:p>
        </p:txBody>
      </p:sp>
      <p:sp>
        <p:nvSpPr>
          <p:cNvPr id="4126" name="Rectangle 30" descr="Pink tissue paper"/>
          <p:cNvSpPr>
            <a:spLocks noGrp="1" noChangeArrowheads="1"/>
          </p:cNvSpPr>
          <p:nvPr>
            <p:ph type="ctrTitle" sz="quarter"/>
          </p:nvPr>
        </p:nvSpPr>
        <p:spPr>
          <a:xfrm>
            <a:off x="228600" y="152400"/>
            <a:ext cx="8763000" cy="2286000"/>
          </a:xfrm>
        </p:spPr>
        <p:txBody>
          <a:bodyPr wrap="none" anchor="ctr"/>
          <a:lstStyle>
            <a:lvl1pPr>
              <a:defRPr sz="6600">
                <a:solidFill>
                  <a:schemeClr val="bg1"/>
                </a:solidFill>
              </a:defRPr>
            </a:lvl1pPr>
          </a:lstStyle>
          <a:p>
            <a:r>
              <a:rPr lang="en-US" dirty="0"/>
              <a:t>Click to edit Master title style</a:t>
            </a:r>
          </a:p>
        </p:txBody>
      </p:sp>
      <p:sp>
        <p:nvSpPr>
          <p:cNvPr id="4134" name="Rectangle 38" descr="Pink tissue paper"/>
          <p:cNvSpPr>
            <a:spLocks noGrp="1" noChangeArrowheads="1"/>
          </p:cNvSpPr>
          <p:nvPr>
            <p:ph type="subTitle" sz="quarter" idx="1"/>
          </p:nvPr>
        </p:nvSpPr>
        <p:spPr>
          <a:xfrm>
            <a:off x="304800" y="2590800"/>
            <a:ext cx="6629400" cy="1905000"/>
          </a:xfrm>
        </p:spPr>
        <p:txBody>
          <a:bodyPr/>
          <a:lstStyle>
            <a:lvl1pPr marL="0" indent="0">
              <a:buFont typeface="Wingdings" pitchFamily="2" charset="2"/>
              <a:buNone/>
              <a:defRPr sz="3200"/>
            </a:lvl1pPr>
          </a:lstStyle>
          <a:p>
            <a:r>
              <a:rPr lang="en-US"/>
              <a:t>Click to edit Master subtitle style</a:t>
            </a:r>
          </a:p>
        </p:txBody>
      </p:sp>
    </p:spTree>
    <p:extLst>
      <p:ext uri="{BB962C8B-B14F-4D97-AF65-F5344CB8AC3E}">
        <p14:creationId xmlns:p14="http://schemas.microsoft.com/office/powerpoint/2010/main" val="3389208893"/>
      </p:ext>
    </p:extLst>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A100A47A-09A9-4891-9F43-244615D47038}" type="slidenum">
              <a:rPr lang="en-US" altLang="en-US"/>
              <a:pPr>
                <a:defRPr/>
              </a:pPr>
              <a:t>‹#›</a:t>
            </a:fld>
            <a:endParaRPr lang="en-CA" altLang="en-US" dirty="0"/>
          </a:p>
        </p:txBody>
      </p:sp>
    </p:spTree>
    <p:extLst>
      <p:ext uri="{BB962C8B-B14F-4D97-AF65-F5344CB8AC3E}">
        <p14:creationId xmlns:p14="http://schemas.microsoft.com/office/powerpoint/2010/main" val="16515298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303213"/>
            <a:ext cx="2076450" cy="58689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303213"/>
            <a:ext cx="6076950" cy="58689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DDD0C428-2C1E-46F5-8FB4-3FE450CE886A}" type="slidenum">
              <a:rPr lang="en-US" altLang="en-US"/>
              <a:pPr>
                <a:defRPr/>
              </a:pPr>
              <a:t>‹#›</a:t>
            </a:fld>
            <a:endParaRPr lang="en-CA" altLang="en-US" dirty="0"/>
          </a:p>
        </p:txBody>
      </p:sp>
    </p:spTree>
    <p:extLst>
      <p:ext uri="{BB962C8B-B14F-4D97-AF65-F5344CB8AC3E}">
        <p14:creationId xmlns:p14="http://schemas.microsoft.com/office/powerpoint/2010/main" val="363856757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Online Image Placeholder 3"/>
          <p:cNvSpPr>
            <a:spLocks noGrp="1"/>
          </p:cNvSpPr>
          <p:nvPr>
            <p:ph type="clipArt" sz="half" idx="2"/>
          </p:nvPr>
        </p:nvSpPr>
        <p:spPr>
          <a:xfrm>
            <a:off x="4648200" y="1981200"/>
            <a:ext cx="3810000" cy="4114800"/>
          </a:xfrm>
        </p:spPr>
        <p:txBody>
          <a:bodyPr/>
          <a:lstStyle/>
          <a:p>
            <a:endParaRPr lang="en-US"/>
          </a:p>
        </p:txBody>
      </p:sp>
      <p:sp>
        <p:nvSpPr>
          <p:cNvPr id="5" name="Footer Placeholder 4"/>
          <p:cNvSpPr>
            <a:spLocks noGrp="1"/>
          </p:cNvSpPr>
          <p:nvPr>
            <p:ph type="ftr" sz="quarter" idx="10"/>
          </p:nvPr>
        </p:nvSpPr>
        <p:spPr>
          <a:xfrm>
            <a:off x="633413" y="6453188"/>
            <a:ext cx="2895600" cy="403225"/>
          </a:xfrm>
        </p:spPr>
        <p:txBody>
          <a:bodyPr/>
          <a:lstStyle>
            <a:lvl1pPr>
              <a:defRPr>
                <a:solidFill>
                  <a:schemeClr val="tx1"/>
                </a:solidFill>
              </a:defRPr>
            </a:lvl1pPr>
          </a:lstStyle>
          <a:p>
            <a:endParaRPr lang="en-US" altLang="en-US"/>
          </a:p>
          <a:p>
            <a:endParaRPr lang="en-US" altLang="en-US">
              <a:solidFill>
                <a:schemeClr val="tx2"/>
              </a:solidFill>
            </a:endParaRPr>
          </a:p>
        </p:txBody>
      </p:sp>
      <p:sp>
        <p:nvSpPr>
          <p:cNvPr id="6" name="Slide Number Placeholder 5"/>
          <p:cNvSpPr>
            <a:spLocks noGrp="1"/>
          </p:cNvSpPr>
          <p:nvPr>
            <p:ph type="sldNum" sz="quarter" idx="11"/>
          </p:nvPr>
        </p:nvSpPr>
        <p:spPr>
          <a:xfrm>
            <a:off x="6553200" y="6172200"/>
            <a:ext cx="1905000" cy="457200"/>
          </a:xfrm>
        </p:spPr>
        <p:txBody>
          <a:bodyPr/>
          <a:lstStyle>
            <a:lvl1pPr>
              <a:defRPr/>
            </a:lvl1pPr>
          </a:lstStyle>
          <a:p>
            <a:fld id="{DBB62A6F-6C42-4A39-B4F3-3AC0AA771303}" type="slidenum">
              <a:rPr lang="en-US" altLang="en-US"/>
              <a:pPr/>
              <a:t>‹#›</a:t>
            </a:fld>
            <a:endParaRPr lang="en-US" altLang="en-US"/>
          </a:p>
        </p:txBody>
      </p:sp>
    </p:spTree>
    <p:extLst>
      <p:ext uri="{BB962C8B-B14F-4D97-AF65-F5344CB8AC3E}">
        <p14:creationId xmlns:p14="http://schemas.microsoft.com/office/powerpoint/2010/main" val="68971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609600"/>
          </a:xfrm>
        </p:spPr>
        <p:txBody>
          <a:bodyPr/>
          <a:lstStyle/>
          <a:p>
            <a:r>
              <a:rPr lang="en-US"/>
              <a:t>Click to edit Master title style</a:t>
            </a:r>
          </a:p>
        </p:txBody>
      </p:sp>
      <p:sp>
        <p:nvSpPr>
          <p:cNvPr id="3" name="Content Placeholder 2"/>
          <p:cNvSpPr>
            <a:spLocks noGrp="1"/>
          </p:cNvSpPr>
          <p:nvPr>
            <p:ph idx="1"/>
          </p:nvPr>
        </p:nvSpPr>
        <p:spPr>
          <a:xfrm>
            <a:off x="0" y="685800"/>
            <a:ext cx="9144000" cy="6096000"/>
          </a:xfrm>
        </p:spPr>
        <p:txBody>
          <a:bodyPr/>
          <a:lstStyle>
            <a:lvl2pPr>
              <a:defRPr>
                <a:solidFill>
                  <a:schemeClr val="tx1"/>
                </a:solidFill>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7577053"/>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2663" y="372586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609600" y="1830049"/>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3"/>
          <p:cNvSpPr>
            <a:spLocks noGrp="1" noChangeArrowheads="1"/>
          </p:cNvSpPr>
          <p:nvPr>
            <p:ph type="sldNum" sz="quarter" idx="10"/>
          </p:nvPr>
        </p:nvSpPr>
        <p:spPr>
          <a:ln/>
        </p:spPr>
        <p:txBody>
          <a:bodyPr/>
          <a:lstStyle>
            <a:lvl1pPr>
              <a:defRPr/>
            </a:lvl1pPr>
          </a:lstStyle>
          <a:p>
            <a:pPr>
              <a:defRPr/>
            </a:pPr>
            <a:fld id="{B11D91FE-055C-49DF-9483-0CA26124256F}" type="slidenum">
              <a:rPr lang="en-US" altLang="en-US"/>
              <a:pPr>
                <a:defRPr/>
              </a:pPr>
              <a:t>‹#›</a:t>
            </a:fld>
            <a:endParaRPr lang="en-CA" altLang="en-US" dirty="0"/>
          </a:p>
        </p:txBody>
      </p:sp>
    </p:spTree>
    <p:extLst>
      <p:ext uri="{BB962C8B-B14F-4D97-AF65-F5344CB8AC3E}">
        <p14:creationId xmlns:p14="http://schemas.microsoft.com/office/powerpoint/2010/main" val="86744191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39713" y="1600200"/>
            <a:ext cx="407035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62463" y="1600200"/>
            <a:ext cx="4071937"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3"/>
          <p:cNvSpPr>
            <a:spLocks noGrp="1" noChangeArrowheads="1"/>
          </p:cNvSpPr>
          <p:nvPr>
            <p:ph type="sldNum" sz="quarter" idx="10"/>
          </p:nvPr>
        </p:nvSpPr>
        <p:spPr>
          <a:ln/>
        </p:spPr>
        <p:txBody>
          <a:bodyPr/>
          <a:lstStyle>
            <a:lvl1pPr>
              <a:defRPr/>
            </a:lvl1pPr>
          </a:lstStyle>
          <a:p>
            <a:pPr>
              <a:defRPr/>
            </a:pPr>
            <a:fld id="{1A537EC7-9999-467A-A37F-9BA96997D555}" type="slidenum">
              <a:rPr lang="en-US" altLang="en-US"/>
              <a:pPr>
                <a:defRPr/>
              </a:pPr>
              <a:t>‹#›</a:t>
            </a:fld>
            <a:endParaRPr lang="en-CA" altLang="en-US" dirty="0"/>
          </a:p>
        </p:txBody>
      </p:sp>
    </p:spTree>
    <p:extLst>
      <p:ext uri="{BB962C8B-B14F-4D97-AF65-F5344CB8AC3E}">
        <p14:creationId xmlns:p14="http://schemas.microsoft.com/office/powerpoint/2010/main" val="159939936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3"/>
          <p:cNvSpPr>
            <a:spLocks noGrp="1" noChangeArrowheads="1"/>
          </p:cNvSpPr>
          <p:nvPr>
            <p:ph type="sldNum" sz="quarter" idx="10"/>
          </p:nvPr>
        </p:nvSpPr>
        <p:spPr>
          <a:ln/>
        </p:spPr>
        <p:txBody>
          <a:bodyPr/>
          <a:lstStyle>
            <a:lvl1pPr>
              <a:defRPr/>
            </a:lvl1pPr>
          </a:lstStyle>
          <a:p>
            <a:pPr>
              <a:defRPr/>
            </a:pPr>
            <a:fld id="{CF793A70-39F0-4752-9D2D-B1A3E0F45D49}" type="slidenum">
              <a:rPr lang="en-US" altLang="en-US"/>
              <a:pPr>
                <a:defRPr/>
              </a:pPr>
              <a:t>‹#›</a:t>
            </a:fld>
            <a:endParaRPr lang="en-CA" altLang="en-US" dirty="0"/>
          </a:p>
        </p:txBody>
      </p:sp>
    </p:spTree>
    <p:extLst>
      <p:ext uri="{BB962C8B-B14F-4D97-AF65-F5344CB8AC3E}">
        <p14:creationId xmlns:p14="http://schemas.microsoft.com/office/powerpoint/2010/main" val="41783809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3"/>
          <p:cNvSpPr>
            <a:spLocks noGrp="1" noChangeArrowheads="1"/>
          </p:cNvSpPr>
          <p:nvPr>
            <p:ph type="sldNum" sz="quarter" idx="10"/>
          </p:nvPr>
        </p:nvSpPr>
        <p:spPr/>
        <p:txBody>
          <a:bodyPr/>
          <a:lstStyle>
            <a:lvl1pPr>
              <a:defRPr/>
            </a:lvl1pPr>
          </a:lstStyle>
          <a:p>
            <a:pPr>
              <a:defRPr/>
            </a:pPr>
            <a:r>
              <a:rPr lang="en-US" altLang="en-US"/>
              <a:t> </a:t>
            </a:r>
            <a:fld id="{0845AB94-0A5F-492D-8D32-3162C76843B8}" type="slidenum">
              <a:rPr lang="en-US" altLang="en-US"/>
              <a:pPr>
                <a:defRPr/>
              </a:pPr>
              <a:t>‹#›</a:t>
            </a:fld>
            <a:endParaRPr lang="en-CA" altLang="en-US"/>
          </a:p>
        </p:txBody>
      </p:sp>
    </p:spTree>
    <p:extLst>
      <p:ext uri="{BB962C8B-B14F-4D97-AF65-F5344CB8AC3E}">
        <p14:creationId xmlns:p14="http://schemas.microsoft.com/office/powerpoint/2010/main" val="306833299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p:txBody>
          <a:bodyPr/>
          <a:lstStyle>
            <a:lvl1pPr>
              <a:defRPr/>
            </a:lvl1pPr>
          </a:lstStyle>
          <a:p>
            <a:pPr>
              <a:defRPr/>
            </a:pPr>
            <a:r>
              <a:rPr lang="en-US" altLang="en-US"/>
              <a:t>Slide 2- </a:t>
            </a:r>
            <a:fld id="{BA303E17-C0EF-41C0-AD77-3054CDAC7F9A}" type="slidenum">
              <a:rPr lang="en-US" altLang="en-US"/>
              <a:pPr>
                <a:defRPr/>
              </a:pPr>
              <a:t>‹#›</a:t>
            </a:fld>
            <a:endParaRPr lang="en-CA" altLang="en-US"/>
          </a:p>
        </p:txBody>
      </p:sp>
    </p:spTree>
    <p:extLst>
      <p:ext uri="{BB962C8B-B14F-4D97-AF65-F5344CB8AC3E}">
        <p14:creationId xmlns:p14="http://schemas.microsoft.com/office/powerpoint/2010/main" val="358705620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D4E3CACF-0B3E-4809-A9CA-189A401210ED}" type="slidenum">
              <a:rPr lang="en-US" altLang="en-US"/>
              <a:pPr>
                <a:defRPr/>
              </a:pPr>
              <a:t>‹#›</a:t>
            </a:fld>
            <a:endParaRPr lang="en-CA" altLang="en-US" dirty="0"/>
          </a:p>
        </p:txBody>
      </p:sp>
    </p:spTree>
    <p:extLst>
      <p:ext uri="{BB962C8B-B14F-4D97-AF65-F5344CB8AC3E}">
        <p14:creationId xmlns:p14="http://schemas.microsoft.com/office/powerpoint/2010/main" val="49165965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224FD5D3-0888-4167-9E4D-5EFFC360AB95}" type="slidenum">
              <a:rPr lang="en-US" altLang="en-US"/>
              <a:pPr>
                <a:defRPr/>
              </a:pPr>
              <a:t>‹#›</a:t>
            </a:fld>
            <a:endParaRPr lang="en-CA" altLang="en-US" dirty="0"/>
          </a:p>
        </p:txBody>
      </p:sp>
    </p:spTree>
    <p:extLst>
      <p:ext uri="{BB962C8B-B14F-4D97-AF65-F5344CB8AC3E}">
        <p14:creationId xmlns:p14="http://schemas.microsoft.com/office/powerpoint/2010/main" val="73235864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9"/>
          <p:cNvSpPr>
            <a:spLocks noGrp="1" noChangeArrowheads="1"/>
          </p:cNvSpPr>
          <p:nvPr>
            <p:ph type="title"/>
          </p:nvPr>
        </p:nvSpPr>
        <p:spPr bwMode="auto">
          <a:xfrm>
            <a:off x="101600" y="41275"/>
            <a:ext cx="90424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3085" name="Rectangle 13"/>
          <p:cNvSpPr>
            <a:spLocks noGrp="1" noChangeArrowheads="1"/>
          </p:cNvSpPr>
          <p:nvPr>
            <p:ph type="sldNum" sz="quarter" idx="4"/>
          </p:nvPr>
        </p:nvSpPr>
        <p:spPr bwMode="auto">
          <a:xfrm>
            <a:off x="7215188" y="64008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400" b="1">
                <a:solidFill>
                  <a:srgbClr val="990033"/>
                </a:solidFill>
              </a:defRPr>
            </a:lvl1pPr>
          </a:lstStyle>
          <a:p>
            <a:pPr>
              <a:defRPr/>
            </a:pPr>
            <a:fld id="{F4D04854-8497-46B6-8ABB-D4B5726DF257}" type="slidenum">
              <a:rPr lang="en-US" altLang="en-US"/>
              <a:pPr>
                <a:defRPr/>
              </a:pPr>
              <a:t>‹#›</a:t>
            </a:fld>
            <a:endParaRPr lang="en-CA" altLang="en-US" dirty="0"/>
          </a:p>
        </p:txBody>
      </p:sp>
      <p:sp>
        <p:nvSpPr>
          <p:cNvPr id="1028" name="Rectangle 21"/>
          <p:cNvSpPr>
            <a:spLocks noGrp="1" noChangeArrowheads="1"/>
          </p:cNvSpPr>
          <p:nvPr>
            <p:ph type="body" idx="1"/>
          </p:nvPr>
        </p:nvSpPr>
        <p:spPr bwMode="auto">
          <a:xfrm>
            <a:off x="101600" y="914400"/>
            <a:ext cx="90424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Tree>
  </p:cSld>
  <p:clrMap bg1="lt1" tx1="dk1" bg2="lt2" tx2="dk2" accent1="accent1" accent2="accent2" accent3="accent3" accent4="accent4" accent5="accent5" accent6="accent6" hlink="hlink" folHlink="folHlink"/>
  <p:sldLayoutIdLst>
    <p:sldLayoutId id="2147483842" r:id="rId1"/>
    <p:sldLayoutId id="2147483834" r:id="rId2"/>
    <p:sldLayoutId id="2147483835" r:id="rId3"/>
    <p:sldLayoutId id="2147483836" r:id="rId4"/>
    <p:sldLayoutId id="2147483837" r:id="rId5"/>
    <p:sldLayoutId id="2147483843" r:id="rId6"/>
    <p:sldLayoutId id="2147483844" r:id="rId7"/>
    <p:sldLayoutId id="2147483838" r:id="rId8"/>
    <p:sldLayoutId id="2147483839" r:id="rId9"/>
    <p:sldLayoutId id="2147483840" r:id="rId10"/>
    <p:sldLayoutId id="2147483841" r:id="rId11"/>
    <p:sldLayoutId id="2147483845" r:id="rId12"/>
  </p:sldLayoutIdLst>
  <p:transition spd="med"/>
  <p:hf hdr="0" ftr="0" dt="0"/>
  <p:txStyles>
    <p:title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p:titleStyle>
    <p:body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rgbClr val="800000"/>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1.jpeg"/><Relationship Id="rId4" Type="http://schemas.openxmlformats.org/officeDocument/2006/relationships/image" Target="../media/image11.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3.xml"/><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6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5.xml"/><Relationship Id="rId1" Type="http://schemas.openxmlformats.org/officeDocument/2006/relationships/slideLayout" Target="../slideLayouts/slideLayout6.xml"/><Relationship Id="rId4" Type="http://schemas.openxmlformats.org/officeDocument/2006/relationships/image" Target="../media/image18.jpeg"/></Relationships>
</file>

<file path=ppt/slides/_rels/slide7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6.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jpeg"/></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8.xml"/><Relationship Id="rId1" Type="http://schemas.openxmlformats.org/officeDocument/2006/relationships/slideLayout" Target="../slideLayouts/slideLayout6.xml"/><Relationship Id="rId4" Type="http://schemas.openxmlformats.org/officeDocument/2006/relationships/image" Target="../media/image170.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Title 1"/>
          <p:cNvSpPr txBox="1">
            <a:spLocks/>
          </p:cNvSpPr>
          <p:nvPr/>
        </p:nvSpPr>
        <p:spPr bwMode="auto">
          <a:xfrm>
            <a:off x="0" y="13854"/>
            <a:ext cx="9144000" cy="3643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b"/>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lnSpc>
                <a:spcPct val="90000"/>
              </a:lnSpc>
            </a:pPr>
            <a:r>
              <a:rPr lang="en-US" altLang="en-US" sz="4500" b="1" dirty="0" smtClean="0">
                <a:solidFill>
                  <a:srgbClr val="00B050"/>
                </a:solidFill>
              </a:rPr>
              <a:t>4.3</a:t>
            </a:r>
            <a:endParaRPr lang="en-US" altLang="en-US" sz="900" b="1" dirty="0">
              <a:solidFill>
                <a:srgbClr val="00B050"/>
              </a:solidFill>
            </a:endParaRPr>
          </a:p>
          <a:p>
            <a:pPr algn="ctr" eaLnBrk="1" hangingPunct="1">
              <a:lnSpc>
                <a:spcPct val="90000"/>
              </a:lnSpc>
            </a:pPr>
            <a:endParaRPr lang="en-US" altLang="en-US" sz="4500" b="1" dirty="0" smtClean="0">
              <a:solidFill>
                <a:srgbClr val="00B050"/>
              </a:solidFill>
            </a:endParaRPr>
          </a:p>
          <a:p>
            <a:pPr algn="ctr" eaLnBrk="1" hangingPunct="1">
              <a:lnSpc>
                <a:spcPct val="90000"/>
              </a:lnSpc>
            </a:pPr>
            <a:r>
              <a:rPr lang="en-US" sz="3200" b="1" dirty="0" smtClean="0"/>
              <a:t>Logical </a:t>
            </a:r>
            <a:r>
              <a:rPr lang="en-US" sz="3200" b="1" dirty="0"/>
              <a:t>Database </a:t>
            </a:r>
            <a:r>
              <a:rPr lang="en-US" sz="3200" b="1" dirty="0" smtClean="0"/>
              <a:t>Design</a:t>
            </a:r>
            <a:endParaRPr lang="en-US"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dirty="0" smtClean="0"/>
              <a:t>Normalization of Relations (3)</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sz="3200" dirty="0" smtClean="0">
                <a:latin typeface="Candara" panose="020E0502030303020204" pitchFamily="34" charset="0"/>
              </a:rPr>
              <a:t>The </a:t>
            </a:r>
            <a:r>
              <a:rPr lang="en-US" altLang="en-US" sz="3200" dirty="0">
                <a:latin typeface="Candara" panose="020E0502030303020204" pitchFamily="34" charset="0"/>
              </a:rPr>
              <a:t>practical utility of these normal forms becomes </a:t>
            </a:r>
            <a:r>
              <a:rPr lang="en-US" altLang="en-US" sz="3200" b="1" dirty="0">
                <a:latin typeface="Candara" panose="020E0502030303020204" pitchFamily="34" charset="0"/>
              </a:rPr>
              <a:t>questionable</a:t>
            </a:r>
            <a:r>
              <a:rPr lang="en-US" altLang="en-US" sz="3200" dirty="0">
                <a:latin typeface="Candara" panose="020E0502030303020204" pitchFamily="34" charset="0"/>
              </a:rPr>
              <a:t> when </a:t>
            </a:r>
            <a:endParaRPr lang="en-US" altLang="en-US" sz="3200" dirty="0" smtClean="0">
              <a:latin typeface="Candara" panose="020E0502030303020204" pitchFamily="34" charset="0"/>
            </a:endParaRPr>
          </a:p>
          <a:p>
            <a:pPr lvl="1" eaLnBrk="1" hangingPunct="1">
              <a:lnSpc>
                <a:spcPct val="150000"/>
              </a:lnSpc>
            </a:pPr>
            <a:r>
              <a:rPr lang="en-US" altLang="en-US" sz="3000" dirty="0" smtClean="0">
                <a:latin typeface="Candara" panose="020E0502030303020204" pitchFamily="34" charset="0"/>
              </a:rPr>
              <a:t>the </a:t>
            </a:r>
            <a:r>
              <a:rPr lang="en-US" altLang="en-US" sz="3000" b="1" dirty="0">
                <a:latin typeface="Candara" panose="020E0502030303020204" pitchFamily="34" charset="0"/>
              </a:rPr>
              <a:t>constraints</a:t>
            </a:r>
            <a:r>
              <a:rPr lang="en-US" altLang="en-US" sz="3000" dirty="0">
                <a:latin typeface="Candara" panose="020E0502030303020204" pitchFamily="34" charset="0"/>
              </a:rPr>
              <a:t> on which they are based are </a:t>
            </a:r>
            <a:r>
              <a:rPr lang="en-US" altLang="en-US" sz="3000" b="1" i="1" dirty="0">
                <a:latin typeface="Candara" panose="020E0502030303020204" pitchFamily="34" charset="0"/>
              </a:rPr>
              <a:t>hard to understand</a:t>
            </a:r>
            <a:r>
              <a:rPr lang="en-US" altLang="en-US" sz="3000" b="1" dirty="0">
                <a:latin typeface="Candara" panose="020E0502030303020204" pitchFamily="34" charset="0"/>
              </a:rPr>
              <a:t> or to </a:t>
            </a:r>
            <a:r>
              <a:rPr lang="en-US" altLang="en-US" sz="3000" b="1" i="1" dirty="0">
                <a:latin typeface="Candara" panose="020E0502030303020204" pitchFamily="34" charset="0"/>
              </a:rPr>
              <a:t>detect</a:t>
            </a:r>
          </a:p>
          <a:p>
            <a:pPr eaLnBrk="1" hangingPunct="1">
              <a:lnSpc>
                <a:spcPct val="150000"/>
              </a:lnSpc>
            </a:pPr>
            <a:r>
              <a:rPr lang="en-US" altLang="en-US" sz="3200" b="1" dirty="0" err="1" smtClean="0">
                <a:latin typeface="Candara" panose="020E0502030303020204" pitchFamily="34" charset="0"/>
              </a:rPr>
              <a:t>Denormalization</a:t>
            </a:r>
            <a:r>
              <a:rPr lang="en-US" altLang="en-US" sz="3200" dirty="0">
                <a:latin typeface="Candara" panose="020E0502030303020204" pitchFamily="34" charset="0"/>
              </a:rPr>
              <a:t>:</a:t>
            </a:r>
          </a:p>
          <a:p>
            <a:pPr lvl="1" eaLnBrk="1" hangingPunct="1">
              <a:lnSpc>
                <a:spcPct val="150000"/>
              </a:lnSpc>
            </a:pPr>
            <a:r>
              <a:rPr lang="en-US" altLang="en-US" sz="3200" dirty="0">
                <a:latin typeface="Candara" panose="020E0502030303020204" pitchFamily="34" charset="0"/>
              </a:rPr>
              <a:t>The process of storing the join of higher normal form relations as a base relation—which is in a lower normal </a:t>
            </a:r>
            <a:r>
              <a:rPr lang="en-US" altLang="en-US" sz="3200" dirty="0" smtClean="0">
                <a:latin typeface="Candara" panose="020E0502030303020204" pitchFamily="34" charset="0"/>
              </a:rPr>
              <a:t>form</a:t>
            </a:r>
            <a:endParaRPr lang="en-US" altLang="en-US" sz="3200" dirty="0">
              <a:latin typeface="Candara" panose="020E0502030303020204" pitchFamily="34" charset="0"/>
            </a:endParaRPr>
          </a:p>
        </p:txBody>
      </p:sp>
    </p:spTree>
    <p:extLst>
      <p:ext uri="{BB962C8B-B14F-4D97-AF65-F5344CB8AC3E}">
        <p14:creationId xmlns:p14="http://schemas.microsoft.com/office/powerpoint/2010/main" val="312446975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691" r="3871"/>
          <a:stretch/>
        </p:blipFill>
        <p:spPr>
          <a:xfrm>
            <a:off x="10160" y="1066800"/>
            <a:ext cx="9113520" cy="5715000"/>
          </a:xfrm>
          <a:prstGeom prst="rect">
            <a:avLst/>
          </a:prstGeom>
        </p:spPr>
      </p:pic>
    </p:spTree>
    <p:extLst>
      <p:ext uri="{BB962C8B-B14F-4D97-AF65-F5344CB8AC3E}">
        <p14:creationId xmlns:p14="http://schemas.microsoft.com/office/powerpoint/2010/main" val="150033424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5" name="Picture 4"/>
          <p:cNvPicPr/>
          <p:nvPr/>
        </p:nvPicPr>
        <p:blipFill rotWithShape="1">
          <a:blip r:embed="rId3"/>
          <a:srcRect l="8909" r="3100"/>
          <a:stretch/>
        </p:blipFill>
        <p:spPr>
          <a:xfrm>
            <a:off x="0" y="1148080"/>
            <a:ext cx="9108440" cy="5405120"/>
          </a:xfrm>
          <a:prstGeom prst="rect">
            <a:avLst/>
          </a:prstGeom>
        </p:spPr>
      </p:pic>
    </p:spTree>
    <p:extLst>
      <p:ext uri="{BB962C8B-B14F-4D97-AF65-F5344CB8AC3E}">
        <p14:creationId xmlns:p14="http://schemas.microsoft.com/office/powerpoint/2010/main" val="2845223572"/>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703" r="2320"/>
          <a:stretch/>
        </p:blipFill>
        <p:spPr>
          <a:xfrm>
            <a:off x="0" y="1219200"/>
            <a:ext cx="9144000" cy="5257800"/>
          </a:xfrm>
          <a:prstGeom prst="rect">
            <a:avLst/>
          </a:prstGeom>
        </p:spPr>
      </p:pic>
    </p:spTree>
    <p:extLst>
      <p:ext uri="{BB962C8B-B14F-4D97-AF65-F5344CB8AC3E}">
        <p14:creationId xmlns:p14="http://schemas.microsoft.com/office/powerpoint/2010/main" val="294369110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4145" r="3612"/>
          <a:stretch/>
        </p:blipFill>
        <p:spPr>
          <a:xfrm>
            <a:off x="20320" y="1143000"/>
            <a:ext cx="9093200" cy="5643880"/>
          </a:xfrm>
          <a:prstGeom prst="rect">
            <a:avLst/>
          </a:prstGeom>
        </p:spPr>
      </p:pic>
    </p:spTree>
    <p:extLst>
      <p:ext uri="{BB962C8B-B14F-4D97-AF65-F5344CB8AC3E}">
        <p14:creationId xmlns:p14="http://schemas.microsoft.com/office/powerpoint/2010/main" val="363488778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2135796582"/>
              </p:ext>
            </p:extLst>
          </p:nvPr>
        </p:nvGraphicFramePr>
        <p:xfrm>
          <a:off x="152400" y="76200"/>
          <a:ext cx="8915400" cy="5638800"/>
        </p:xfrm>
        <a:graphic>
          <a:graphicData uri="http://schemas.openxmlformats.org/drawingml/2006/table">
            <a:tbl>
              <a:tblPr firstRow="1" firstCol="1" bandRow="1"/>
              <a:tblGrid>
                <a:gridCol w="2971800">
                  <a:extLst>
                    <a:ext uri="{9D8B030D-6E8A-4147-A177-3AD203B41FA5}">
                      <a16:colId xmlns:a16="http://schemas.microsoft.com/office/drawing/2014/main" val="3407467195"/>
                    </a:ext>
                  </a:extLst>
                </a:gridCol>
                <a:gridCol w="2971800">
                  <a:extLst>
                    <a:ext uri="{9D8B030D-6E8A-4147-A177-3AD203B41FA5}">
                      <a16:colId xmlns:a16="http://schemas.microsoft.com/office/drawing/2014/main" val="1848109946"/>
                    </a:ext>
                  </a:extLst>
                </a:gridCol>
                <a:gridCol w="2971800">
                  <a:extLst>
                    <a:ext uri="{9D8B030D-6E8A-4147-A177-3AD203B41FA5}">
                      <a16:colId xmlns:a16="http://schemas.microsoft.com/office/drawing/2014/main" val="40047884"/>
                    </a:ext>
                  </a:extLst>
                </a:gridCol>
              </a:tblGrid>
              <a:tr h="93980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31917745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 CN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27372834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2880996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52365209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 Basic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56468122"/>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 Physics</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721136885"/>
                  </a:ext>
                </a:extLst>
              </a:tr>
            </a:tbl>
          </a:graphicData>
        </a:graphic>
      </p:graphicFrame>
      <p:sp>
        <p:nvSpPr>
          <p:cNvPr id="8" name="Rectangle 7"/>
          <p:cNvSpPr/>
          <p:nvPr/>
        </p:nvSpPr>
        <p:spPr>
          <a:xfrm>
            <a:off x="152400" y="6019800"/>
            <a:ext cx="4343400" cy="636521"/>
          </a:xfrm>
          <a:prstGeom prst="rect">
            <a:avLst/>
          </a:prstGeom>
        </p:spPr>
        <p:txBody>
          <a:bodyPr wrap="square">
            <a:spAutoFit/>
          </a:bodyPr>
          <a:lstStyle/>
          <a:p>
            <a:pPr marL="174625" indent="-6350">
              <a:lnSpc>
                <a:spcPct val="103000"/>
              </a:lnSpc>
              <a:spcAft>
                <a:spcPts val="130"/>
              </a:spcAft>
            </a:pPr>
            <a:r>
              <a:rPr lang="en-US" sz="3600" b="1" dirty="0">
                <a:solidFill>
                  <a:srgbClr val="000000"/>
                </a:solidFill>
                <a:ea typeface="Arial" panose="020B0604020202020204" pitchFamily="34" charset="0"/>
              </a:rPr>
              <a:t>• </a:t>
            </a:r>
            <a:r>
              <a:rPr lang="en-US" sz="3600" b="1" dirty="0">
                <a:solidFill>
                  <a:srgbClr val="000000"/>
                </a:solidFill>
                <a:latin typeface="Tahoma" panose="020B0604030504040204" pitchFamily="34" charset="0"/>
                <a:ea typeface="Tahoma" panose="020B0604030504040204" pitchFamily="34" charset="0"/>
              </a:rPr>
              <a:t>Is this is 1NF?</a:t>
            </a:r>
            <a:endParaRPr lang="en-US" sz="1400" b="1" dirty="0">
              <a:solidFill>
                <a:srgbClr val="000000"/>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31695627"/>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894998902"/>
              </p:ext>
            </p:extLst>
          </p:nvPr>
        </p:nvGraphicFramePr>
        <p:xfrm>
          <a:off x="152400" y="304800"/>
          <a:ext cx="8382000" cy="6400800"/>
        </p:xfrm>
        <a:graphic>
          <a:graphicData uri="http://schemas.openxmlformats.org/drawingml/2006/table">
            <a:tbl>
              <a:tblPr firstRow="1" firstCol="1" bandRow="1"/>
              <a:tblGrid>
                <a:gridCol w="2794000">
                  <a:extLst>
                    <a:ext uri="{9D8B030D-6E8A-4147-A177-3AD203B41FA5}">
                      <a16:colId xmlns:a16="http://schemas.microsoft.com/office/drawing/2014/main" val="1464532262"/>
                    </a:ext>
                  </a:extLst>
                </a:gridCol>
                <a:gridCol w="3073400">
                  <a:extLst>
                    <a:ext uri="{9D8B030D-6E8A-4147-A177-3AD203B41FA5}">
                      <a16:colId xmlns:a16="http://schemas.microsoft.com/office/drawing/2014/main" val="3163625552"/>
                    </a:ext>
                  </a:extLst>
                </a:gridCol>
                <a:gridCol w="2514600">
                  <a:extLst>
                    <a:ext uri="{9D8B030D-6E8A-4147-A177-3AD203B41FA5}">
                      <a16:colId xmlns:a16="http://schemas.microsoft.com/office/drawing/2014/main" val="2458493011"/>
                    </a:ext>
                  </a:extLst>
                </a:gridCol>
              </a:tblGrid>
              <a:tr h="64008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1991812620"/>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62437364"/>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526819081"/>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973326169"/>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31788555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20957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13806000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Basic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95849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41507905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Physics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3941800074"/>
                  </a:ext>
                </a:extLst>
              </a:tr>
            </a:tbl>
          </a:graphicData>
        </a:graphic>
      </p:graphicFrame>
      <p:sp>
        <p:nvSpPr>
          <p:cNvPr id="11" name="Right Brace 10"/>
          <p:cNvSpPr/>
          <p:nvPr/>
        </p:nvSpPr>
        <p:spPr bwMode="auto">
          <a:xfrm>
            <a:off x="8524240" y="113792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Right Brace 11"/>
          <p:cNvSpPr/>
          <p:nvPr/>
        </p:nvSpPr>
        <p:spPr bwMode="auto">
          <a:xfrm>
            <a:off x="8534400" y="3048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ight Brace 12"/>
          <p:cNvSpPr/>
          <p:nvPr/>
        </p:nvSpPr>
        <p:spPr bwMode="auto">
          <a:xfrm>
            <a:off x="8534400" y="43434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ight Brace 13"/>
          <p:cNvSpPr/>
          <p:nvPr/>
        </p:nvSpPr>
        <p:spPr bwMode="auto">
          <a:xfrm>
            <a:off x="8534400" y="5715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857259975"/>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6781800"/>
            <a:chOff x="0" y="76200"/>
            <a:chExt cx="6631940" cy="5427980"/>
          </a:xfrm>
        </p:grpSpPr>
        <p:pic>
          <p:nvPicPr>
            <p:cNvPr id="4" name="Picture 3"/>
            <p:cNvPicPr/>
            <p:nvPr/>
          </p:nvPicPr>
          <p:blipFill rotWithShape="1">
            <a:blip r:embed="rId2"/>
            <a:srcRect r="41680"/>
            <a:stretch/>
          </p:blipFill>
          <p:spPr>
            <a:xfrm>
              <a:off x="0" y="76200"/>
              <a:ext cx="6400800" cy="5427980"/>
            </a:xfrm>
            <a:prstGeom prst="rect">
              <a:avLst/>
            </a:prstGeom>
          </p:spPr>
        </p:pic>
        <p:pic>
          <p:nvPicPr>
            <p:cNvPr id="5" name="Picture 4"/>
            <p:cNvPicPr/>
            <p:nvPr/>
          </p:nvPicPr>
          <p:blipFill rotWithShape="1">
            <a:blip r:embed="rId2"/>
            <a:srcRect l="97894"/>
            <a:stretch/>
          </p:blipFill>
          <p:spPr>
            <a:xfrm>
              <a:off x="6400800" y="76200"/>
              <a:ext cx="231140" cy="5427980"/>
            </a:xfrm>
            <a:prstGeom prst="rect">
              <a:avLst/>
            </a:prstGeom>
          </p:spPr>
        </p:pic>
      </p:grpSp>
    </p:spTree>
    <p:extLst>
      <p:ext uri="{BB962C8B-B14F-4D97-AF65-F5344CB8AC3E}">
        <p14:creationId xmlns:p14="http://schemas.microsoft.com/office/powerpoint/2010/main" val="3562180308"/>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655983"/>
          </a:xfrm>
        </p:spPr>
        <p:txBody>
          <a:bodyPr/>
          <a:lstStyle/>
          <a:p>
            <a:pPr eaLnBrk="1" hangingPunct="1"/>
            <a:r>
              <a:rPr lang="en-US" altLang="en-US" b="1" dirty="0" smtClean="0">
                <a:effectLst>
                  <a:outerShdw blurRad="38100" dist="38100" dir="2700000" algn="tl">
                    <a:srgbClr val="000000">
                      <a:alpha val="43137"/>
                    </a:srgbClr>
                  </a:outerShdw>
                </a:effectLst>
              </a:rPr>
              <a:t>First Normal Form </a:t>
            </a:r>
          </a:p>
        </p:txBody>
      </p:sp>
      <p:sp>
        <p:nvSpPr>
          <p:cNvPr id="74755" name="Rectangle 7"/>
          <p:cNvSpPr>
            <a:spLocks noGrp="1" noChangeArrowheads="1"/>
          </p:cNvSpPr>
          <p:nvPr>
            <p:ph idx="1"/>
          </p:nvPr>
        </p:nvSpPr>
        <p:spPr>
          <a:xfrm>
            <a:off x="32027" y="692427"/>
            <a:ext cx="9052338" cy="6115878"/>
          </a:xfrm>
        </p:spPr>
        <p:txBody>
          <a:bodyPr/>
          <a:lstStyle/>
          <a:p>
            <a:pPr eaLnBrk="1" hangingPunct="1">
              <a:lnSpc>
                <a:spcPct val="150000"/>
              </a:lnSpc>
            </a:pPr>
            <a:r>
              <a:rPr lang="en-US" altLang="en-US" dirty="0" smtClean="0">
                <a:latin typeface="Candara" panose="020E0502030303020204" pitchFamily="34" charset="0"/>
              </a:rPr>
              <a:t>Considered to be part of the definition of a relation </a:t>
            </a:r>
          </a:p>
          <a:p>
            <a:pPr eaLnBrk="1" hangingPunct="1"/>
            <a:r>
              <a:rPr lang="en-US" altLang="en-US" dirty="0" smtClean="0">
                <a:latin typeface="Candara" panose="020E0502030303020204" pitchFamily="34" charset="0"/>
              </a:rPr>
              <a:t>Most RDBMSs allow only those relations to be defined that are in First Normal Form</a:t>
            </a:r>
          </a:p>
          <a:p>
            <a:pPr eaLnBrk="1" hangingPunct="1">
              <a:lnSpc>
                <a:spcPct val="150000"/>
              </a:lnSpc>
            </a:pPr>
            <a:r>
              <a:rPr lang="en-US" altLang="en-US" b="1" dirty="0">
                <a:solidFill>
                  <a:srgbClr val="FF0000"/>
                </a:solidFill>
                <a:effectLst>
                  <a:outerShdw blurRad="38100" dist="38100" dir="2700000" algn="tl">
                    <a:srgbClr val="000000">
                      <a:alpha val="43137"/>
                    </a:srgbClr>
                  </a:outerShdw>
                </a:effectLst>
                <a:latin typeface="Candara" panose="020E0502030303020204" pitchFamily="34" charset="0"/>
              </a:rPr>
              <a:t>Disallows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Composite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Multivalued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Nested relations</a:t>
            </a:r>
            <a:endParaRPr lang="en-US" altLang="en-US" dirty="0">
              <a:solidFill>
                <a:srgbClr val="FF0000"/>
              </a:solidFill>
              <a:latin typeface="Candara" panose="020E0502030303020204" pitchFamily="34" charset="0"/>
              <a:cs typeface="Times New Roman" panose="02020603050405020304" pitchFamily="18" charset="0"/>
            </a:endParaRPr>
          </a:p>
          <a:p>
            <a:pPr lvl="2" eaLnBrk="1" hangingPunct="1"/>
            <a:endParaRPr lang="en-US" altLang="en-US" sz="1100" dirty="0" smtClean="0">
              <a:latin typeface="Candara" panose="020E0502030303020204" pitchFamily="34" charset="0"/>
              <a:cs typeface="Times New Roman" panose="02020603050405020304" pitchFamily="18" charset="0"/>
            </a:endParaRPr>
          </a:p>
          <a:p>
            <a:pPr lvl="2" eaLnBrk="1" hangingPunct="1"/>
            <a:r>
              <a:rPr lang="en-US" altLang="en-US" dirty="0" smtClean="0">
                <a:latin typeface="Candara" panose="020E0502030303020204" pitchFamily="34" charset="0"/>
                <a:cs typeface="Times New Roman" panose="02020603050405020304" pitchFamily="18" charset="0"/>
              </a:rPr>
              <a:t>attributes </a:t>
            </a:r>
            <a:r>
              <a:rPr lang="en-US" altLang="en-US" dirty="0">
                <a:latin typeface="Candara" panose="020E0502030303020204" pitchFamily="34" charset="0"/>
                <a:cs typeface="Times New Roman" panose="02020603050405020304" pitchFamily="18" charset="0"/>
              </a:rPr>
              <a:t>whose values for an </a:t>
            </a:r>
            <a:r>
              <a:rPr lang="en-US" altLang="en-US" i="1" dirty="0">
                <a:latin typeface="Candara" panose="020E0502030303020204" pitchFamily="34" charset="0"/>
                <a:cs typeface="Times New Roman" panose="02020603050405020304" pitchFamily="18" charset="0"/>
              </a:rPr>
              <a:t>individual tuple</a:t>
            </a:r>
            <a:r>
              <a:rPr lang="en-US" altLang="en-US" dirty="0">
                <a:latin typeface="Candara" panose="020E0502030303020204" pitchFamily="34" charset="0"/>
                <a:cs typeface="Times New Roman" panose="02020603050405020304" pitchFamily="18" charset="0"/>
              </a:rPr>
              <a:t> are non-atomic </a:t>
            </a:r>
          </a:p>
          <a:p>
            <a:pPr lvl="2" eaLnBrk="1" hangingPunct="1">
              <a:lnSpc>
                <a:spcPct val="150000"/>
              </a:lnSpc>
            </a:pPr>
            <a:r>
              <a:rPr lang="en-CA" dirty="0">
                <a:latin typeface="Candara" panose="020E0502030303020204" pitchFamily="34" charset="0"/>
                <a:cs typeface="Times New Roman" panose="02020603050405020304" pitchFamily="18" charset="0"/>
              </a:rPr>
              <a:t>multivalued attributes that are themselves composite.</a:t>
            </a:r>
            <a:endParaRPr lang="en-US" altLang="en-US" dirty="0" smtClean="0">
              <a:latin typeface="Candara" panose="020E0502030303020204" pitchFamily="34" charset="0"/>
            </a:endParaRPr>
          </a:p>
        </p:txBody>
      </p:sp>
      <p:grpSp>
        <p:nvGrpSpPr>
          <p:cNvPr id="6" name="Group 5"/>
          <p:cNvGrpSpPr/>
          <p:nvPr/>
        </p:nvGrpSpPr>
        <p:grpSpPr>
          <a:xfrm>
            <a:off x="32027" y="5181600"/>
            <a:ext cx="8509000" cy="1524000"/>
            <a:chOff x="32027" y="5181600"/>
            <a:chExt cx="8509000" cy="1524000"/>
          </a:xfrm>
        </p:grpSpPr>
        <p:cxnSp>
          <p:nvCxnSpPr>
            <p:cNvPr id="5" name="Straight Connector 4"/>
            <p:cNvCxnSpPr/>
            <p:nvPr/>
          </p:nvCxnSpPr>
          <p:spPr bwMode="auto">
            <a:xfrm>
              <a:off x="990600" y="5181600"/>
              <a:ext cx="0" cy="1524000"/>
            </a:xfrm>
            <a:prstGeom prst="line">
              <a:avLst/>
            </a:prstGeom>
            <a:blipFill dpi="0" rotWithShape="0">
              <a:blip r:embed="rId3"/>
              <a:srcRect/>
              <a:tile tx="0" ty="0" sx="100000" sy="100000" flip="none" algn="tl"/>
            </a:blipFill>
            <a:ln w="57150" cap="flat" cmpd="sng" algn="ctr">
              <a:solidFill>
                <a:srgbClr val="FF0000"/>
              </a:solidFill>
              <a:prstDash val="solid"/>
              <a:round/>
              <a:headEnd type="none" w="med" len="med"/>
              <a:tailEnd type="none" w="med" len="med"/>
            </a:ln>
            <a:effectLst/>
          </p:spPr>
        </p:cxnSp>
        <p:sp>
          <p:nvSpPr>
            <p:cNvPr id="2" name="Multiply 1"/>
            <p:cNvSpPr/>
            <p:nvPr/>
          </p:nvSpPr>
          <p:spPr bwMode="auto">
            <a:xfrm>
              <a:off x="32027" y="5334000"/>
              <a:ext cx="958573" cy="1282149"/>
            </a:xfrm>
            <a:prstGeom prst="mathMultiply">
              <a:avLst>
                <a:gd name="adj1" fmla="val 14212"/>
              </a:avLst>
            </a:prstGeom>
            <a:solidFill>
              <a:srgbClr val="C00000"/>
            </a:solid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 name="Rounded Rectangle 2"/>
            <p:cNvSpPr/>
            <p:nvPr/>
          </p:nvSpPr>
          <p:spPr bwMode="auto">
            <a:xfrm>
              <a:off x="82826" y="5181600"/>
              <a:ext cx="8458201" cy="1524000"/>
            </a:xfrm>
            <a:prstGeom prst="roundRect">
              <a:avLst/>
            </a:prstGeom>
            <a:noFill/>
            <a:ln w="5715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spTree>
    <p:extLst>
      <p:ext uri="{BB962C8B-B14F-4D97-AF65-F5344CB8AC3E}">
        <p14:creationId xmlns:p14="http://schemas.microsoft.com/office/powerpoint/2010/main" val="2386850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75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7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6405" y="-12224"/>
            <a:ext cx="3839654" cy="478633"/>
          </a:xfrm>
        </p:spPr>
        <p:txBody>
          <a:bodyPr/>
          <a:lstStyle/>
          <a:p>
            <a:pPr eaLnBrk="1" hangingPunct="1"/>
            <a:r>
              <a:rPr lang="en-US" altLang="en-US" sz="2600" b="1" dirty="0" smtClean="0">
                <a:effectLst>
                  <a:outerShdw blurRad="38100" dist="38100" dir="2700000" algn="tl">
                    <a:srgbClr val="000000">
                      <a:alpha val="43137"/>
                    </a:srgbClr>
                  </a:outerShdw>
                </a:effectLst>
              </a:rPr>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t="4916" r="23456" b="78076"/>
          <a:stretch/>
        </p:blipFill>
        <p:spPr bwMode="auto">
          <a:xfrm>
            <a:off x="26725" y="485466"/>
            <a:ext cx="3700564" cy="843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60" y="1604149"/>
            <a:ext cx="9067800" cy="5262979"/>
          </a:xfrm>
          <a:prstGeom prst="rect">
            <a:avLst/>
          </a:prstGeom>
        </p:spPr>
        <p:txBody>
          <a:bodyPr wrap="square">
            <a:spAutoFit/>
          </a:bodyPr>
          <a:lstStyle/>
          <a:p>
            <a:pPr algn="just"/>
            <a:r>
              <a:rPr lang="en-CA" dirty="0">
                <a:latin typeface="Calibri" panose="020F0502020204030204" pitchFamily="34" charset="0"/>
                <a:cs typeface="Calibri" panose="020F0502020204030204" pitchFamily="34" charset="0"/>
              </a:rPr>
              <a:t>There are three main techniques to achieve </a:t>
            </a:r>
            <a:r>
              <a:rPr lang="en-CA" dirty="0" smtClean="0">
                <a:latin typeface="Calibri" panose="020F0502020204030204" pitchFamily="34" charset="0"/>
                <a:cs typeface="Calibri" panose="020F0502020204030204" pitchFamily="34" charset="0"/>
              </a:rPr>
              <a:t>1NF for </a:t>
            </a:r>
            <a:r>
              <a:rPr lang="en-CA" dirty="0">
                <a:latin typeface="Calibri" panose="020F0502020204030204" pitchFamily="34" charset="0"/>
                <a:cs typeface="Calibri" panose="020F0502020204030204" pitchFamily="34" charset="0"/>
              </a:rPr>
              <a:t>such a relation</a:t>
            </a:r>
            <a:r>
              <a:rPr lang="en-CA" dirty="0" smtClean="0">
                <a:latin typeface="Calibri" panose="020F0502020204030204" pitchFamily="34" charset="0"/>
                <a:cs typeface="Calibri" panose="020F0502020204030204" pitchFamily="34" charset="0"/>
              </a:rPr>
              <a:t>:</a:t>
            </a:r>
          </a:p>
          <a:p>
            <a:pPr marL="457200" indent="-457200">
              <a:buFont typeface="+mj-lt"/>
              <a:buAutoNum type="arabicPeriod"/>
            </a:pPr>
            <a:r>
              <a:rPr lang="en-CA" dirty="0" smtClean="0">
                <a:latin typeface="Calibri" panose="020F0502020204030204" pitchFamily="34" charset="0"/>
                <a:cs typeface="Calibri" panose="020F0502020204030204" pitchFamily="34" charset="0"/>
              </a:rPr>
              <a:t>Remove </a:t>
            </a:r>
            <a:r>
              <a:rPr lang="en-CA" dirty="0">
                <a:latin typeface="Calibri" panose="020F0502020204030204" pitchFamily="34" charset="0"/>
                <a:cs typeface="Calibri" panose="020F0502020204030204" pitchFamily="34" charset="0"/>
              </a:rPr>
              <a:t>the attribute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that violates 1NF and place it in a </a:t>
            </a:r>
            <a:r>
              <a:rPr lang="en-CA" b="1" dirty="0">
                <a:latin typeface="Calibri" panose="020F0502020204030204" pitchFamily="34" charset="0"/>
                <a:cs typeface="Calibri" panose="020F0502020204030204" pitchFamily="34" charset="0"/>
              </a:rPr>
              <a:t>separate relation DEPT_LOCATIONS </a:t>
            </a:r>
            <a:r>
              <a:rPr lang="en-CA" dirty="0">
                <a:latin typeface="Calibri" panose="020F0502020204030204" pitchFamily="34" charset="0"/>
                <a:cs typeface="Calibri" panose="020F0502020204030204" pitchFamily="34" charset="0"/>
              </a:rPr>
              <a:t>along with the primary key </a:t>
            </a:r>
            <a:r>
              <a:rPr lang="en-CA" dirty="0" err="1">
                <a:latin typeface="Calibri" panose="020F0502020204030204" pitchFamily="34" charset="0"/>
                <a:cs typeface="Calibri" panose="020F0502020204030204" pitchFamily="34" charset="0"/>
              </a:rPr>
              <a:t>Dnumber</a:t>
            </a:r>
            <a:r>
              <a:rPr lang="en-CA" dirty="0">
                <a:latin typeface="Calibri" panose="020F0502020204030204" pitchFamily="34" charset="0"/>
                <a:cs typeface="Calibri" panose="020F0502020204030204" pitchFamily="34" charset="0"/>
              </a:rPr>
              <a:t> of DEPARTMENT. The primary key of this newly formed relation is the combination </a:t>
            </a:r>
            <a:r>
              <a:rPr lang="en-CA" b="1" dirty="0" smtClean="0">
                <a:latin typeface="Calibri" panose="020F0502020204030204" pitchFamily="34" charset="0"/>
                <a:cs typeface="Calibri" panose="020F0502020204030204" pitchFamily="34" charset="0"/>
              </a:rPr>
              <a:t>{</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b="1" dirty="0" smtClean="0">
                <a:latin typeface="Calibri" panose="020F0502020204030204" pitchFamily="34" charset="0"/>
                <a:cs typeface="Calibri" panose="020F0502020204030204" pitchFamily="34" charset="0"/>
              </a:rPr>
              <a:t>}</a:t>
            </a:r>
          </a:p>
          <a:p>
            <a:pPr marL="457200" indent="-457200" algn="just">
              <a:buFont typeface="+mj-lt"/>
              <a:buAutoNum type="arabicPeriod"/>
            </a:pPr>
            <a:r>
              <a:rPr lang="en-CA" b="1" dirty="0" smtClean="0">
                <a:latin typeface="Calibri" panose="020F0502020204030204" pitchFamily="34" charset="0"/>
                <a:cs typeface="Calibri" panose="020F0502020204030204" pitchFamily="34" charset="0"/>
              </a:rPr>
              <a:t>Expand </a:t>
            </a:r>
            <a:r>
              <a:rPr lang="en-CA" b="1" dirty="0">
                <a:latin typeface="Calibri" panose="020F0502020204030204" pitchFamily="34" charset="0"/>
                <a:cs typeface="Calibri" panose="020F0502020204030204" pitchFamily="34" charset="0"/>
              </a:rPr>
              <a:t>the key </a:t>
            </a:r>
            <a:r>
              <a:rPr lang="en-CA" dirty="0">
                <a:latin typeface="Calibri" panose="020F0502020204030204" pitchFamily="34" charset="0"/>
                <a:cs typeface="Calibri" panose="020F0502020204030204" pitchFamily="34" charset="0"/>
              </a:rPr>
              <a:t>so that there will be a separate tuple in the original DEPARTMENT relation for each location of a </a:t>
            </a:r>
            <a:r>
              <a:rPr lang="en-CA" dirty="0" smtClean="0">
                <a:latin typeface="Calibri" panose="020F0502020204030204" pitchFamily="34" charset="0"/>
                <a:cs typeface="Calibri" panose="020F0502020204030204" pitchFamily="34" charset="0"/>
              </a:rPr>
              <a:t>DEPARTMENT. </a:t>
            </a:r>
          </a:p>
          <a:p>
            <a:pPr marL="800100" lvl="1" indent="-342900" algn="just">
              <a:buFont typeface="Wingdings" panose="05000000000000000000" pitchFamily="2" charset="2"/>
              <a:buChar char="§"/>
            </a:pPr>
            <a:r>
              <a:rPr lang="en-CA" dirty="0" smtClean="0">
                <a:latin typeface="Calibri" panose="020F0502020204030204" pitchFamily="34" charset="0"/>
                <a:cs typeface="Calibri" panose="020F0502020204030204" pitchFamily="34" charset="0"/>
              </a:rPr>
              <a:t>In </a:t>
            </a:r>
            <a:r>
              <a:rPr lang="en-CA" dirty="0">
                <a:latin typeface="Calibri" panose="020F0502020204030204" pitchFamily="34" charset="0"/>
                <a:cs typeface="Calibri" panose="020F0502020204030204" pitchFamily="34" charset="0"/>
              </a:rPr>
              <a:t>this case, the primary key becomes the combination {</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dirty="0">
                <a:latin typeface="Calibri" panose="020F0502020204030204" pitchFamily="34" charset="0"/>
                <a:cs typeface="Calibri" panose="020F0502020204030204" pitchFamily="34" charset="0"/>
              </a:rPr>
              <a:t>}. </a:t>
            </a:r>
            <a:endParaRPr lang="en-CA" dirty="0" smtClean="0">
              <a:latin typeface="Calibri" panose="020F0502020204030204" pitchFamily="34" charset="0"/>
              <a:cs typeface="Calibri" panose="020F0502020204030204" pitchFamily="34" charset="0"/>
            </a:endParaRPr>
          </a:p>
          <a:p>
            <a:pPr marL="1257300" lvl="2" indent="-342900" algn="just">
              <a:buFont typeface="Wingdings" panose="05000000000000000000" pitchFamily="2" charset="2"/>
              <a:buChar char="§"/>
            </a:pPr>
            <a:r>
              <a:rPr lang="en-CA" b="1" dirty="0" smtClean="0">
                <a:solidFill>
                  <a:srgbClr val="C00000"/>
                </a:solidFill>
                <a:latin typeface="Calibri" panose="020F0502020204030204" pitchFamily="34" charset="0"/>
                <a:cs typeface="Calibri" panose="020F0502020204030204" pitchFamily="34" charset="0"/>
              </a:rPr>
              <a:t>This </a:t>
            </a:r>
            <a:r>
              <a:rPr lang="en-CA" b="1" dirty="0">
                <a:solidFill>
                  <a:srgbClr val="C00000"/>
                </a:solidFill>
                <a:latin typeface="Calibri" panose="020F0502020204030204" pitchFamily="34" charset="0"/>
                <a:cs typeface="Calibri" panose="020F0502020204030204" pitchFamily="34" charset="0"/>
              </a:rPr>
              <a:t>solution has the disadvantage of introducing redundancy in the relation and hence is rarely adopted</a:t>
            </a:r>
            <a:r>
              <a:rPr lang="en-CA" b="1" dirty="0" smtClean="0">
                <a:solidFill>
                  <a:srgbClr val="C00000"/>
                </a:solidFill>
                <a:latin typeface="Calibri" panose="020F0502020204030204" pitchFamily="34" charset="0"/>
                <a:cs typeface="Calibri" panose="020F0502020204030204" pitchFamily="34" charset="0"/>
              </a:rPr>
              <a:t>.</a:t>
            </a:r>
          </a:p>
          <a:p>
            <a:pPr marL="0" indent="0" algn="just">
              <a:buFont typeface="+mj-lt"/>
              <a:buNone/>
            </a:pPr>
            <a:r>
              <a:rPr lang="en-CA" b="1" dirty="0" smtClean="0">
                <a:latin typeface="Calibri" panose="020F0502020204030204" pitchFamily="34" charset="0"/>
                <a:cs typeface="Calibri" panose="020F0502020204030204" pitchFamily="34" charset="0"/>
              </a:rPr>
              <a:t>3.</a:t>
            </a:r>
            <a:r>
              <a:rPr lang="en-CA" b="1" dirty="0" smtClean="0">
                <a:solidFill>
                  <a:srgbClr val="C00000"/>
                </a:solidFill>
                <a:latin typeface="Calibri" panose="020F0502020204030204" pitchFamily="34" charset="0"/>
                <a:cs typeface="Calibri" panose="020F0502020204030204" pitchFamily="34" charset="0"/>
              </a:rPr>
              <a:t> </a:t>
            </a:r>
            <a:r>
              <a:rPr lang="en-CA" dirty="0" smtClean="0">
                <a:latin typeface="Calibri" panose="020F0502020204030204" pitchFamily="34" charset="0"/>
                <a:cs typeface="Calibri" panose="020F0502020204030204" pitchFamily="34" charset="0"/>
              </a:rPr>
              <a:t>If </a:t>
            </a:r>
            <a:r>
              <a:rPr lang="en-CA" dirty="0">
                <a:latin typeface="Calibri" panose="020F0502020204030204" pitchFamily="34" charset="0"/>
                <a:cs typeface="Calibri" panose="020F0502020204030204" pitchFamily="34" charset="0"/>
              </a:rPr>
              <a:t>it is known that at most three locations can exist for a </a:t>
            </a:r>
            <a:r>
              <a:rPr lang="en-CA" dirty="0" smtClean="0">
                <a:latin typeface="Calibri" panose="020F0502020204030204" pitchFamily="34" charset="0"/>
                <a:cs typeface="Calibri" panose="020F0502020204030204" pitchFamily="34" charset="0"/>
              </a:rPr>
              <a:t>department replace </a:t>
            </a:r>
            <a:r>
              <a:rPr lang="en-CA" dirty="0">
                <a:latin typeface="Calibri" panose="020F0502020204030204" pitchFamily="34" charset="0"/>
                <a:cs typeface="Calibri" panose="020F0502020204030204" pitchFamily="34" charset="0"/>
              </a:rPr>
              <a:t>the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attribute by three atomic attributes: Dlocation1, Dlocation2, and Dlocation3. </a:t>
            </a:r>
          </a:p>
        </p:txBody>
      </p:sp>
      <p:pic>
        <p:nvPicPr>
          <p:cNvPr id="13"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31795" r="2760" b="45527"/>
          <a:stretch/>
        </p:blipFill>
        <p:spPr bwMode="auto">
          <a:xfrm>
            <a:off x="3906078" y="69344"/>
            <a:ext cx="5257800" cy="125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241917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0" y="1447801"/>
            <a:ext cx="9144000" cy="152400"/>
          </a:xfrm>
        </p:spPr>
        <p:txBody>
          <a:bodyPr/>
          <a:lstStyle/>
          <a:p>
            <a:r>
              <a:rPr lang="en-US" altLang="en-US" dirty="0" smtClean="0"/>
              <a:t> </a:t>
            </a:r>
          </a:p>
        </p:txBody>
      </p:sp>
      <p:sp>
        <p:nvSpPr>
          <p:cNvPr id="3" name="Content Placeholder 2"/>
          <p:cNvSpPr>
            <a:spLocks noGrp="1"/>
          </p:cNvSpPr>
          <p:nvPr>
            <p:ph idx="1"/>
          </p:nvPr>
        </p:nvSpPr>
        <p:spPr>
          <a:xfrm>
            <a:off x="228600" y="1066800"/>
            <a:ext cx="8294688" cy="4572000"/>
          </a:xfrm>
        </p:spPr>
        <p:txBody>
          <a:bodyPr/>
          <a:lstStyle/>
          <a:p>
            <a:pPr>
              <a:defRPr/>
            </a:pPr>
            <a:endParaRPr lang="en-US" dirty="0" smtClean="0">
              <a:ea typeface="+mn-ea"/>
              <a:cs typeface="+mn-cs"/>
            </a:endParaRPr>
          </a:p>
          <a:p>
            <a:pPr>
              <a:defRPr/>
            </a:pPr>
            <a:endParaRPr lang="en-US" dirty="0">
              <a:ea typeface="+mn-ea"/>
              <a:cs typeface="+mn-cs"/>
            </a:endParaRPr>
          </a:p>
          <a:p>
            <a:pPr marL="0" indent="0" algn="ctr">
              <a:buNone/>
              <a:defRPr/>
            </a:pPr>
            <a:r>
              <a:rPr lang="en-US" altLang="en-US" sz="8000" b="1" dirty="0">
                <a:effectLst>
                  <a:outerShdw blurRad="38100" dist="38100" dir="2700000" algn="tl">
                    <a:srgbClr val="000000">
                      <a:alpha val="43137"/>
                    </a:srgbClr>
                  </a:outerShdw>
                </a:effectLst>
              </a:rPr>
              <a:t>Normal Forms</a:t>
            </a:r>
            <a:endParaRPr lang="en-US" sz="8000" b="1" dirty="0">
              <a:effectLst>
                <a:outerShdw blurRad="38100" dist="38100" dir="2700000" algn="tl">
                  <a:srgbClr val="000000">
                    <a:alpha val="43137"/>
                  </a:srgbClr>
                </a:outerShdw>
              </a:effectLst>
              <a:ea typeface="+mn-ea"/>
              <a:cs typeface="+mn-cs"/>
            </a:endParaRPr>
          </a:p>
        </p:txBody>
      </p:sp>
      <p:sp>
        <p:nvSpPr>
          <p:cNvPr id="4" name="Title 1"/>
          <p:cNvSpPr txBox="1">
            <a:spLocks/>
          </p:cNvSpPr>
          <p:nvPr/>
        </p:nvSpPr>
        <p:spPr bwMode="auto">
          <a:xfrm>
            <a:off x="9525" y="4419600"/>
            <a:ext cx="9144000" cy="1524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kern="0" dirty="0" smtClean="0"/>
              <a:t> </a:t>
            </a:r>
          </a:p>
        </p:txBody>
      </p:sp>
    </p:spTree>
    <p:extLst>
      <p:ext uri="{BB962C8B-B14F-4D97-AF65-F5344CB8AC3E}">
        <p14:creationId xmlns:p14="http://schemas.microsoft.com/office/powerpoint/2010/main" val="2901529154"/>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1"/>
            <a:ext cx="9144000" cy="609600"/>
          </a:xfrm>
        </p:spPr>
        <p:txBody>
          <a:bodyPr/>
          <a:lstStyle/>
          <a:p>
            <a:pPr eaLnBrk="1" hangingPunct="1"/>
            <a:r>
              <a:rPr lang="en-US" altLang="en-US" dirty="0" smtClean="0"/>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r="23456" b="78076"/>
          <a:stretch/>
        </p:blipFill>
        <p:spPr bwMode="auto">
          <a:xfrm>
            <a:off x="152399" y="638176"/>
            <a:ext cx="5350213" cy="157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txBox="1">
            <a:spLocks/>
          </p:cNvSpPr>
          <p:nvPr/>
        </p:nvSpPr>
        <p:spPr bwMode="auto">
          <a:xfrm>
            <a:off x="5753100" y="1124502"/>
            <a:ext cx="3305175" cy="569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A </a:t>
            </a:r>
            <a:r>
              <a:rPr lang="en-US" altLang="en-US" sz="1800" i="0" kern="0" dirty="0">
                <a:latin typeface="Verdana" charset="0"/>
              </a:rPr>
              <a:t>relation schema that is not in 1NF. </a:t>
            </a:r>
          </a:p>
        </p:txBody>
      </p:sp>
      <p:pic>
        <p:nvPicPr>
          <p:cNvPr id="10"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27614" r="2760" b="45527"/>
          <a:stretch/>
        </p:blipFill>
        <p:spPr bwMode="auto">
          <a:xfrm>
            <a:off x="76200" y="2340482"/>
            <a:ext cx="6827568" cy="1926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txBox="1">
            <a:spLocks/>
          </p:cNvSpPr>
          <p:nvPr/>
        </p:nvSpPr>
        <p:spPr bwMode="auto">
          <a:xfrm>
            <a:off x="6924088" y="3088032"/>
            <a:ext cx="2134187" cy="7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state of relation </a:t>
            </a:r>
            <a:r>
              <a:rPr lang="en-US" altLang="en-US" sz="1800" i="0" kern="0" dirty="0" smtClean="0">
                <a:latin typeface="Verdana" charset="0"/>
              </a:rPr>
              <a:t>DEPARTMENT</a:t>
            </a:r>
            <a:endParaRPr lang="en-US" altLang="en-US" sz="1800" i="0" kern="0" dirty="0">
              <a:latin typeface="Verdana" charset="0"/>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4476" r="24293" b="-153"/>
          <a:stretch/>
        </p:blipFill>
        <p:spPr bwMode="auto">
          <a:xfrm>
            <a:off x="76200" y="4397881"/>
            <a:ext cx="5079632" cy="2475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5165357" y="4787504"/>
            <a:ext cx="389291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1NF </a:t>
            </a:r>
            <a:r>
              <a:rPr lang="en-US" altLang="en-US" sz="1800" i="0" kern="0" dirty="0">
                <a:latin typeface="Verdana" charset="0"/>
              </a:rPr>
              <a:t>version of the same relation with redundancy.</a:t>
            </a:r>
          </a:p>
        </p:txBody>
      </p:sp>
    </p:spTree>
    <p:extLst>
      <p:ext uri="{BB962C8B-B14F-4D97-AF65-F5344CB8AC3E}">
        <p14:creationId xmlns:p14="http://schemas.microsoft.com/office/powerpoint/2010/main" val="239356880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7770" r="24293" b="-153"/>
          <a:stretch/>
        </p:blipFill>
        <p:spPr bwMode="auto">
          <a:xfrm>
            <a:off x="3856990" y="2150"/>
            <a:ext cx="5276850" cy="233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38509" y="3946326"/>
            <a:ext cx="9042625" cy="2800767"/>
          </a:xfrm>
          <a:prstGeom prst="rect">
            <a:avLst/>
          </a:prstGeom>
        </p:spPr>
        <p:txBody>
          <a:bodyPr wrap="square">
            <a:spAutoFit/>
          </a:bodyPr>
          <a:lstStyle/>
          <a:p>
            <a:pPr marL="342900" indent="-342900">
              <a:buFont typeface="Wingdings" panose="05000000000000000000" pitchFamily="2" charset="2"/>
              <a:buChar char="§"/>
            </a:pPr>
            <a:r>
              <a:rPr lang="en-CA" sz="2200" dirty="0"/>
              <a:t>I</a:t>
            </a:r>
            <a:r>
              <a:rPr lang="en-CA" sz="2200" dirty="0" smtClean="0"/>
              <a:t>ntroduces </a:t>
            </a:r>
            <a:r>
              <a:rPr lang="en-CA" sz="2200" dirty="0"/>
              <a:t>NULL </a:t>
            </a:r>
            <a:r>
              <a:rPr lang="en-CA" sz="2200" dirty="0" smtClean="0"/>
              <a:t>values.</a:t>
            </a:r>
          </a:p>
          <a:p>
            <a:pPr marL="342900" lvl="0" indent="-342900">
              <a:buFont typeface="Wingdings" panose="05000000000000000000" pitchFamily="2" charset="2"/>
              <a:buChar char="§"/>
            </a:pPr>
            <a:r>
              <a:rPr lang="en-CA" sz="2200" dirty="0"/>
              <a:t>It further introduces spurious semantics about the ordering among the location values; that ordering is not originally intended. </a:t>
            </a:r>
          </a:p>
          <a:p>
            <a:pPr marL="342900" lvl="0" indent="-342900">
              <a:buFont typeface="Wingdings" panose="05000000000000000000" pitchFamily="2" charset="2"/>
              <a:buChar char="§"/>
            </a:pPr>
            <a:r>
              <a:rPr lang="en-CA" sz="2200" dirty="0" smtClean="0"/>
              <a:t>Querying </a:t>
            </a:r>
            <a:r>
              <a:rPr lang="en-CA" sz="2200" dirty="0"/>
              <a:t>on this attribute becomes more difficult; </a:t>
            </a:r>
            <a:endParaRPr lang="en-CA" sz="2200" dirty="0" smtClean="0"/>
          </a:p>
          <a:p>
            <a:pPr marL="800100" lvl="1" indent="-342900">
              <a:buFont typeface="Wingdings" panose="05000000000000000000" pitchFamily="2" charset="2"/>
              <a:buChar char="§"/>
            </a:pPr>
            <a:r>
              <a:rPr lang="en-CA" sz="2200" dirty="0" smtClean="0"/>
              <a:t>for </a:t>
            </a:r>
            <a:r>
              <a:rPr lang="en-CA" sz="2200" dirty="0"/>
              <a:t>example, consider how you would write the query: List the departments that have ‘Bellaire’ as one of their locations in this design. </a:t>
            </a:r>
            <a:endParaRPr lang="en-CA" sz="2200" dirty="0" smtClean="0"/>
          </a:p>
          <a:p>
            <a:pPr marL="800100" lvl="1" indent="-342900">
              <a:buFont typeface="Wingdings" panose="05000000000000000000" pitchFamily="2" charset="2"/>
              <a:buChar char="§"/>
            </a:pPr>
            <a:r>
              <a:rPr lang="en-CA" sz="2200" dirty="0" smtClean="0"/>
              <a:t>For </a:t>
            </a:r>
            <a:r>
              <a:rPr lang="en-CA" sz="2200" dirty="0"/>
              <a:t>all these reasons, it is best to avoid this alternative</a:t>
            </a:r>
            <a:r>
              <a:rPr lang="en-CA" sz="2200" dirty="0" smtClean="0"/>
              <a:t>.</a:t>
            </a:r>
            <a:endParaRPr lang="en-US" sz="2200" dirty="0">
              <a:latin typeface="Arial Narrow" panose="020B060602020203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111496749"/>
              </p:ext>
            </p:extLst>
          </p:nvPr>
        </p:nvGraphicFramePr>
        <p:xfrm>
          <a:off x="77245" y="2371083"/>
          <a:ext cx="9003890" cy="1483360"/>
        </p:xfrm>
        <a:graphic>
          <a:graphicData uri="http://schemas.openxmlformats.org/drawingml/2006/table">
            <a:tbl>
              <a:tblPr firstRow="1" bandRow="1">
                <a:tableStyleId>{5C22544A-7EE6-4342-B048-85BDC9FD1C3A}</a:tableStyleId>
              </a:tblPr>
              <a:tblGrid>
                <a:gridCol w="1688690">
                  <a:extLst>
                    <a:ext uri="{9D8B030D-6E8A-4147-A177-3AD203B41FA5}">
                      <a16:colId xmlns:a16="http://schemas.microsoft.com/office/drawing/2014/main" val="289588986"/>
                    </a:ext>
                  </a:extLst>
                </a:gridCol>
                <a:gridCol w="1219200">
                  <a:extLst>
                    <a:ext uri="{9D8B030D-6E8A-4147-A177-3AD203B41FA5}">
                      <a16:colId xmlns:a16="http://schemas.microsoft.com/office/drawing/2014/main" val="2193614598"/>
                    </a:ext>
                  </a:extLst>
                </a:gridCol>
                <a:gridCol w="1524000">
                  <a:extLst>
                    <a:ext uri="{9D8B030D-6E8A-4147-A177-3AD203B41FA5}">
                      <a16:colId xmlns:a16="http://schemas.microsoft.com/office/drawing/2014/main" val="138191576"/>
                    </a:ext>
                  </a:extLst>
                </a:gridCol>
                <a:gridCol w="914400">
                  <a:extLst>
                    <a:ext uri="{9D8B030D-6E8A-4147-A177-3AD203B41FA5}">
                      <a16:colId xmlns:a16="http://schemas.microsoft.com/office/drawing/2014/main" val="883127801"/>
                    </a:ext>
                  </a:extLst>
                </a:gridCol>
                <a:gridCol w="1371600">
                  <a:extLst>
                    <a:ext uri="{9D8B030D-6E8A-4147-A177-3AD203B41FA5}">
                      <a16:colId xmlns:a16="http://schemas.microsoft.com/office/drawing/2014/main" val="491407524"/>
                    </a:ext>
                  </a:extLst>
                </a:gridCol>
                <a:gridCol w="1219200">
                  <a:extLst>
                    <a:ext uri="{9D8B030D-6E8A-4147-A177-3AD203B41FA5}">
                      <a16:colId xmlns:a16="http://schemas.microsoft.com/office/drawing/2014/main" val="3283675448"/>
                    </a:ext>
                  </a:extLst>
                </a:gridCol>
                <a:gridCol w="1066800">
                  <a:extLst>
                    <a:ext uri="{9D8B030D-6E8A-4147-A177-3AD203B41FA5}">
                      <a16:colId xmlns:a16="http://schemas.microsoft.com/office/drawing/2014/main" val="750934411"/>
                    </a:ext>
                  </a:extLst>
                </a:gridCol>
              </a:tblGrid>
              <a:tr h="370840">
                <a:tc>
                  <a:txBody>
                    <a:bodyPr/>
                    <a:lstStyle/>
                    <a:p>
                      <a:r>
                        <a:rPr lang="en-US" dirty="0" err="1" smtClean="0"/>
                        <a:t>Dname</a:t>
                      </a:r>
                      <a:endParaRPr lang="en-US" dirty="0"/>
                    </a:p>
                  </a:txBody>
                  <a:tcPr/>
                </a:tc>
                <a:tc>
                  <a:txBody>
                    <a:bodyPr/>
                    <a:lstStyle/>
                    <a:p>
                      <a:r>
                        <a:rPr lang="en-US" dirty="0" err="1" smtClean="0"/>
                        <a:t>Dnumber</a:t>
                      </a:r>
                      <a:endParaRPr lang="en-US" dirty="0"/>
                    </a:p>
                  </a:txBody>
                  <a:tcPr/>
                </a:tc>
                <a:tc>
                  <a:txBody>
                    <a:bodyPr/>
                    <a:lstStyle/>
                    <a:p>
                      <a:r>
                        <a:rPr lang="en-US" dirty="0" err="1" smtClean="0"/>
                        <a:t>Dmgr_ssn</a:t>
                      </a:r>
                      <a:endParaRPr lang="en-US" dirty="0"/>
                    </a:p>
                  </a:txBody>
                  <a:tcPr/>
                </a:tc>
                <a:tc>
                  <a:txBody>
                    <a:bodyPr/>
                    <a:lstStyle/>
                    <a:p>
                      <a:r>
                        <a:rPr lang="en-US" dirty="0" err="1" smtClean="0"/>
                        <a:t>Bellire</a:t>
                      </a:r>
                      <a:endParaRPr lang="en-US" dirty="0"/>
                    </a:p>
                  </a:txBody>
                  <a:tcPr/>
                </a:tc>
                <a:tc>
                  <a:txBody>
                    <a:bodyPr/>
                    <a:lstStyle/>
                    <a:p>
                      <a:r>
                        <a:rPr lang="en-US" dirty="0" smtClean="0"/>
                        <a:t>Sugarland</a:t>
                      </a:r>
                      <a:endParaRPr lang="en-US" dirty="0"/>
                    </a:p>
                  </a:txBody>
                  <a:tcPr/>
                </a:tc>
                <a:tc>
                  <a:txBody>
                    <a:bodyPr/>
                    <a:lstStyle/>
                    <a:p>
                      <a:r>
                        <a:rPr lang="en-US" dirty="0" smtClean="0"/>
                        <a:t>Houston</a:t>
                      </a:r>
                      <a:endParaRPr lang="en-US" dirty="0"/>
                    </a:p>
                  </a:txBody>
                  <a:tcPr/>
                </a:tc>
                <a:tc>
                  <a:txBody>
                    <a:bodyPr/>
                    <a:lstStyle/>
                    <a:p>
                      <a:r>
                        <a:rPr lang="en-US" dirty="0" smtClean="0"/>
                        <a:t>Stafford</a:t>
                      </a:r>
                      <a:endParaRPr lang="en-US" dirty="0"/>
                    </a:p>
                  </a:txBody>
                  <a:tcPr/>
                </a:tc>
                <a:extLst>
                  <a:ext uri="{0D108BD9-81ED-4DB2-BD59-A6C34878D82A}">
                    <a16:rowId xmlns:a16="http://schemas.microsoft.com/office/drawing/2014/main" val="895266710"/>
                  </a:ext>
                </a:extLst>
              </a:tr>
              <a:tr h="370840">
                <a:tc>
                  <a:txBody>
                    <a:bodyPr/>
                    <a:lstStyle/>
                    <a:p>
                      <a:r>
                        <a:rPr lang="en-US" dirty="0" smtClean="0"/>
                        <a:t>Research </a:t>
                      </a:r>
                      <a:endParaRPr lang="en-US" dirty="0"/>
                    </a:p>
                  </a:txBody>
                  <a:tcPr/>
                </a:tc>
                <a:tc>
                  <a:txBody>
                    <a:bodyPr/>
                    <a:lstStyle/>
                    <a:p>
                      <a:r>
                        <a:rPr lang="en-US" dirty="0" smtClean="0"/>
                        <a:t>5</a:t>
                      </a:r>
                      <a:endParaRPr lang="en-US" dirty="0"/>
                    </a:p>
                  </a:txBody>
                  <a:tcPr/>
                </a:tc>
                <a:tc>
                  <a:txBody>
                    <a:bodyPr/>
                    <a:lstStyle/>
                    <a:p>
                      <a:r>
                        <a:rPr lang="en-US" dirty="0" smtClean="0"/>
                        <a:t>333445555</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1973718007"/>
                  </a:ext>
                </a:extLst>
              </a:tr>
              <a:tr h="370840">
                <a:tc>
                  <a:txBody>
                    <a:bodyPr/>
                    <a:lstStyle/>
                    <a:p>
                      <a:r>
                        <a:rPr lang="en-US" dirty="0" smtClean="0"/>
                        <a:t>Administration</a:t>
                      </a:r>
                      <a:endParaRPr lang="en-US" dirty="0"/>
                    </a:p>
                  </a:txBody>
                  <a:tcPr/>
                </a:tc>
                <a:tc>
                  <a:txBody>
                    <a:bodyPr/>
                    <a:lstStyle/>
                    <a:p>
                      <a:r>
                        <a:rPr lang="en-US" dirty="0" smtClean="0"/>
                        <a:t>4</a:t>
                      </a:r>
                      <a:endParaRPr lang="en-US" dirty="0"/>
                    </a:p>
                  </a:txBody>
                  <a:tcPr/>
                </a:tc>
                <a:tc>
                  <a:txBody>
                    <a:bodyPr/>
                    <a:lstStyle/>
                    <a:p>
                      <a:r>
                        <a:rPr lang="en-US" dirty="0" smtClean="0"/>
                        <a:t>987654321</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extLst>
                  <a:ext uri="{0D108BD9-81ED-4DB2-BD59-A6C34878D82A}">
                    <a16:rowId xmlns:a16="http://schemas.microsoft.com/office/drawing/2014/main" val="341443835"/>
                  </a:ext>
                </a:extLst>
              </a:tr>
              <a:tr h="370840">
                <a:tc>
                  <a:txBody>
                    <a:bodyPr/>
                    <a:lstStyle/>
                    <a:p>
                      <a:r>
                        <a:rPr lang="en-US" dirty="0" smtClean="0"/>
                        <a:t>Headquarters</a:t>
                      </a:r>
                      <a:endParaRPr lang="en-US" dirty="0"/>
                    </a:p>
                  </a:txBody>
                  <a:tcPr/>
                </a:tc>
                <a:tc>
                  <a:txBody>
                    <a:bodyPr/>
                    <a:lstStyle/>
                    <a:p>
                      <a:r>
                        <a:rPr lang="en-US" dirty="0" smtClean="0"/>
                        <a:t>1</a:t>
                      </a:r>
                      <a:endParaRPr lang="en-US" dirty="0"/>
                    </a:p>
                  </a:txBody>
                  <a:tcPr/>
                </a:tc>
                <a:tc>
                  <a:txBody>
                    <a:bodyPr/>
                    <a:lstStyle/>
                    <a:p>
                      <a:r>
                        <a:rPr lang="en-US" dirty="0" smtClean="0"/>
                        <a:t>8888665555</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335720963"/>
                  </a:ext>
                </a:extLst>
              </a:tr>
            </a:tbl>
          </a:graphicData>
        </a:graphic>
      </p:graphicFrame>
      <p:sp>
        <p:nvSpPr>
          <p:cNvPr id="15" name="Rectangle 14"/>
          <p:cNvSpPr/>
          <p:nvPr/>
        </p:nvSpPr>
        <p:spPr>
          <a:xfrm>
            <a:off x="77245" y="1846410"/>
            <a:ext cx="2819400" cy="430887"/>
          </a:xfrm>
          <a:prstGeom prst="rect">
            <a:avLst/>
          </a:prstGeom>
        </p:spPr>
        <p:txBody>
          <a:bodyPr wrap="square">
            <a:spAutoFit/>
          </a:bodyPr>
          <a:lstStyle/>
          <a:p>
            <a:r>
              <a:rPr lang="en-CA" sz="2200" b="1" dirty="0" smtClean="0"/>
              <a:t>What about this?</a:t>
            </a:r>
            <a:endParaRPr lang="en-CA" sz="2200" b="1" dirty="0"/>
          </a:p>
        </p:txBody>
      </p:sp>
    </p:spTree>
    <p:extLst>
      <p:ext uri="{BB962C8B-B14F-4D97-AF65-F5344CB8AC3E}">
        <p14:creationId xmlns:p14="http://schemas.microsoft.com/office/powerpoint/2010/main" val="330239540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2" name="Rectangle 1"/>
          <p:cNvSpPr/>
          <p:nvPr/>
        </p:nvSpPr>
        <p:spPr>
          <a:xfrm>
            <a:off x="20320" y="5197792"/>
            <a:ext cx="8905240" cy="1631216"/>
          </a:xfrm>
          <a:prstGeom prst="rect">
            <a:avLst/>
          </a:prstGeom>
        </p:spPr>
        <p:txBody>
          <a:bodyPr wrap="square">
            <a:spAutoFit/>
          </a:bodyPr>
          <a:lstStyle/>
          <a:p>
            <a:pPr marL="457200" indent="-457200">
              <a:buFont typeface="+mj-lt"/>
              <a:buAutoNum type="arabicPeriod"/>
            </a:pPr>
            <a:r>
              <a:rPr lang="en-CA" sz="2000" dirty="0"/>
              <a:t>Remove the attribute </a:t>
            </a:r>
            <a:r>
              <a:rPr lang="en-CA" sz="2000" dirty="0" err="1"/>
              <a:t>Dlocations</a:t>
            </a:r>
            <a:r>
              <a:rPr lang="en-CA" sz="2000" dirty="0"/>
              <a:t> that violates 1NF and place it in a separate relation DEPT_LOCATIONS along with the primary key </a:t>
            </a:r>
            <a:r>
              <a:rPr lang="en-CA" sz="2000" dirty="0" err="1"/>
              <a:t>Dnumber</a:t>
            </a:r>
            <a:r>
              <a:rPr lang="en-CA" sz="2000" dirty="0"/>
              <a:t> of DEPARTMENT. </a:t>
            </a:r>
            <a:endParaRPr lang="en-CA" sz="2000" dirty="0" smtClean="0"/>
          </a:p>
          <a:p>
            <a:pPr marL="914400" lvl="1" indent="-457200">
              <a:buFont typeface="Wingdings" panose="05000000000000000000" pitchFamily="2" charset="2"/>
              <a:buChar char="§"/>
            </a:pPr>
            <a:r>
              <a:rPr lang="en-CA" sz="2000" dirty="0" smtClean="0"/>
              <a:t>The </a:t>
            </a:r>
            <a:r>
              <a:rPr lang="en-CA" sz="2000" dirty="0"/>
              <a:t>primary key of this newly formed relation is the combination </a:t>
            </a:r>
            <a:r>
              <a:rPr lang="en-CA" sz="2000" b="1" dirty="0"/>
              <a:t>{</a:t>
            </a:r>
            <a:r>
              <a:rPr lang="en-CA" sz="2000" b="1" dirty="0" err="1"/>
              <a:t>Dnumber</a:t>
            </a:r>
            <a:r>
              <a:rPr lang="en-CA" sz="2000" b="1" dirty="0"/>
              <a:t>, </a:t>
            </a:r>
            <a:r>
              <a:rPr lang="en-CA" sz="2000" b="1" dirty="0" err="1"/>
              <a:t>Dlocation</a:t>
            </a:r>
            <a:r>
              <a:rPr lang="en-CA" sz="2000" b="1" dirty="0"/>
              <a:t>}</a:t>
            </a:r>
          </a:p>
        </p:txBody>
      </p:sp>
      <p:sp>
        <p:nvSpPr>
          <p:cNvPr id="4" name="Rectangle 3"/>
          <p:cNvSpPr/>
          <p:nvPr/>
        </p:nvSpPr>
        <p:spPr>
          <a:xfrm>
            <a:off x="121920" y="533400"/>
            <a:ext cx="8940800" cy="4524315"/>
          </a:xfrm>
          <a:prstGeom prst="rect">
            <a:avLst/>
          </a:prstGeom>
        </p:spPr>
        <p:txBody>
          <a:bodyPr wrap="square">
            <a:spAutoFit/>
          </a:bodyPr>
          <a:lstStyle/>
          <a:p>
            <a:pPr>
              <a:lnSpc>
                <a:spcPct val="150000"/>
              </a:lnSpc>
            </a:pPr>
            <a:r>
              <a:rPr lang="en-CA" dirty="0"/>
              <a:t>Of the three solutions above, the first is generally considered best because </a:t>
            </a:r>
            <a:endParaRPr lang="en-CA" dirty="0" smtClean="0"/>
          </a:p>
          <a:p>
            <a:pPr marL="342900" indent="-342900">
              <a:lnSpc>
                <a:spcPct val="150000"/>
              </a:lnSpc>
              <a:buFont typeface="Wingdings" panose="05000000000000000000" pitchFamily="2" charset="2"/>
              <a:buChar char="§"/>
            </a:pPr>
            <a:r>
              <a:rPr lang="en-CA" dirty="0" smtClean="0"/>
              <a:t>it </a:t>
            </a:r>
            <a:r>
              <a:rPr lang="en-CA" dirty="0"/>
              <a:t>does not suffer from redundancy and it is completely general; </a:t>
            </a:r>
            <a:endParaRPr lang="en-CA" dirty="0" smtClean="0"/>
          </a:p>
          <a:p>
            <a:pPr marL="342900" indent="-342900">
              <a:lnSpc>
                <a:spcPct val="150000"/>
              </a:lnSpc>
              <a:buFont typeface="Wingdings" panose="05000000000000000000" pitchFamily="2" charset="2"/>
              <a:buChar char="§"/>
            </a:pPr>
            <a:r>
              <a:rPr lang="en-CA" dirty="0" smtClean="0"/>
              <a:t>it </a:t>
            </a:r>
            <a:r>
              <a:rPr lang="en-CA" dirty="0"/>
              <a:t>places no maximum limit on the number of values. </a:t>
            </a:r>
            <a:endParaRPr lang="en-CA" dirty="0" smtClean="0"/>
          </a:p>
          <a:p>
            <a:pPr marL="342900" indent="-342900">
              <a:lnSpc>
                <a:spcPct val="150000"/>
              </a:lnSpc>
              <a:buFont typeface="Wingdings" panose="05000000000000000000" pitchFamily="2" charset="2"/>
              <a:buChar char="§"/>
            </a:pPr>
            <a:r>
              <a:rPr lang="en-CA" b="1" dirty="0" smtClean="0"/>
              <a:t>In </a:t>
            </a:r>
            <a:r>
              <a:rPr lang="en-CA" b="1" dirty="0"/>
              <a:t>fact, if we choose the second solution, it will be decomposed further during subsequent normalization steps into the first solution.</a:t>
            </a:r>
            <a:endParaRPr lang="en-US" b="1" dirty="0"/>
          </a:p>
        </p:txBody>
      </p:sp>
      <p:sp>
        <p:nvSpPr>
          <p:cNvPr id="5" name="Rectangle 4"/>
          <p:cNvSpPr/>
          <p:nvPr/>
        </p:nvSpPr>
        <p:spPr bwMode="auto">
          <a:xfrm flipV="1">
            <a:off x="0" y="5177472"/>
            <a:ext cx="9144000" cy="45719"/>
          </a:xfrm>
          <a:prstGeom prst="rect">
            <a:avLst/>
          </a:prstGeom>
          <a:solidFill>
            <a:srgbClr val="0070C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403854034"/>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0" y="672627"/>
            <a:ext cx="3886200" cy="713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962400" y="711884"/>
            <a:ext cx="5105400" cy="59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Schema </a:t>
            </a:r>
            <a:r>
              <a:rPr lang="en-US" altLang="en-US" sz="1800" i="0" kern="0" dirty="0">
                <a:latin typeface="Verdana" charset="0"/>
              </a:rPr>
              <a:t>of the EMP_PROJ relation with a </a:t>
            </a:r>
            <a:r>
              <a:rPr lang="en-US" altLang="en-US" sz="1800" kern="0" dirty="0">
                <a:latin typeface="Verdana" charset="0"/>
              </a:rPr>
              <a:t>nested relation </a:t>
            </a:r>
            <a:r>
              <a:rPr lang="en-US" altLang="en-US" sz="1800" i="0" kern="0" dirty="0">
                <a:latin typeface="Verdana" charset="0"/>
              </a:rPr>
              <a:t>attribute </a:t>
            </a:r>
            <a:r>
              <a:rPr lang="en-US" altLang="en-US" sz="1800" i="0" kern="0" dirty="0" smtClean="0">
                <a:latin typeface="Verdana" charset="0"/>
              </a:rPr>
              <a:t>PROJS</a:t>
            </a:r>
            <a:endParaRPr lang="en-US" altLang="en-US" sz="1800" i="0" kern="0" dirty="0">
              <a:latin typeface="Verdana" charset="0"/>
            </a:endParaRPr>
          </a:p>
        </p:txBody>
      </p:sp>
      <p:sp>
        <p:nvSpPr>
          <p:cNvPr id="7" name="Title 1"/>
          <p:cNvSpPr txBox="1">
            <a:spLocks/>
          </p:cNvSpPr>
          <p:nvPr/>
        </p:nvSpPr>
        <p:spPr bwMode="auto">
          <a:xfrm>
            <a:off x="6094771" y="1600200"/>
            <a:ext cx="28956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extension of the EMP_PROJ relation showing nested relations within each </a:t>
            </a:r>
            <a:r>
              <a:rPr lang="en-US" altLang="en-US" sz="1800" i="0" kern="0" dirty="0" smtClean="0">
                <a:latin typeface="Verdana" charset="0"/>
              </a:rPr>
              <a:t>tuple</a:t>
            </a:r>
            <a:endParaRPr lang="en-US" altLang="en-US" sz="1800" i="0" kern="0" dirty="0">
              <a:latin typeface="Verdana" charset="0"/>
            </a:endParaRPr>
          </a:p>
        </p:txBody>
      </p:sp>
      <p:sp>
        <p:nvSpPr>
          <p:cNvPr id="9" name="Title 1"/>
          <p:cNvSpPr txBox="1">
            <a:spLocks/>
          </p:cNvSpPr>
          <p:nvPr/>
        </p:nvSpPr>
        <p:spPr bwMode="auto">
          <a:xfrm>
            <a:off x="0" y="5962650"/>
            <a:ext cx="6235181" cy="907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Decomposition </a:t>
            </a:r>
            <a:r>
              <a:rPr lang="en-US" altLang="en-US" sz="1800" i="0" kern="0" dirty="0">
                <a:latin typeface="Verdana" charset="0"/>
              </a:rPr>
              <a:t>of EMP_PROJ into relations EMP_PROJ1 and EMP_PROJ2 by propagating the primary key.</a:t>
            </a:r>
          </a:p>
        </p:txBody>
      </p:sp>
      <p:pic>
        <p:nvPicPr>
          <p:cNvPr id="11"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18134" b="23365"/>
          <a:stretch/>
        </p:blipFill>
        <p:spPr bwMode="auto">
          <a:xfrm>
            <a:off x="0" y="1326894"/>
            <a:ext cx="5943600" cy="4528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82376" r="53123"/>
          <a:stretch/>
        </p:blipFill>
        <p:spPr bwMode="auto">
          <a:xfrm>
            <a:off x="5844777" y="5242561"/>
            <a:ext cx="3299223" cy="161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
          <p:cNvSpPr txBox="1">
            <a:spLocks/>
          </p:cNvSpPr>
          <p:nvPr/>
        </p:nvSpPr>
        <p:spPr bwMode="auto">
          <a:xfrm>
            <a:off x="7315200" y="4953000"/>
            <a:ext cx="1903770" cy="405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b="1" i="0" kern="0" dirty="0" smtClean="0">
                <a:effectLst>
                  <a:outerShdw blurRad="38100" dist="38100" dir="2700000" algn="tl">
                    <a:srgbClr val="000000">
                      <a:alpha val="43137"/>
                    </a:srgbClr>
                  </a:outerShdw>
                </a:effectLst>
                <a:latin typeface="Verdana" charset="0"/>
              </a:rPr>
              <a:t>1NF Version</a:t>
            </a:r>
            <a:endParaRPr lang="en-US" altLang="en-US" sz="1800" b="1" i="0" kern="0" dirty="0">
              <a:effectLst>
                <a:outerShdw blurRad="38100" dist="38100" dir="2700000" algn="tl">
                  <a:srgbClr val="000000">
                    <a:alpha val="43137"/>
                  </a:srgbClr>
                </a:outerShdw>
              </a:effectLst>
              <a:latin typeface="Verdana" charset="0"/>
            </a:endParaRPr>
          </a:p>
        </p:txBody>
      </p:sp>
    </p:spTree>
    <p:extLst>
      <p:ext uri="{BB962C8B-B14F-4D97-AF65-F5344CB8AC3E}">
        <p14:creationId xmlns:p14="http://schemas.microsoft.com/office/powerpoint/2010/main" val="2709827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75349" y="2541646"/>
            <a:ext cx="8787808" cy="1614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067" y="953711"/>
            <a:ext cx="8763000" cy="880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i="0" kern="0" dirty="0" smtClean="0">
                <a:latin typeface="Verdana" charset="0"/>
              </a:rPr>
              <a:t>Schema </a:t>
            </a:r>
            <a:r>
              <a:rPr lang="en-US" altLang="en-US" sz="2400" i="0" kern="0" dirty="0">
                <a:latin typeface="Verdana" charset="0"/>
              </a:rPr>
              <a:t>of the EMP_PROJ relation with a </a:t>
            </a:r>
            <a:r>
              <a:rPr lang="en-US" altLang="en-US" sz="2400" kern="0" dirty="0">
                <a:latin typeface="Verdana" charset="0"/>
              </a:rPr>
              <a:t>nested relation </a:t>
            </a:r>
            <a:r>
              <a:rPr lang="en-US" altLang="en-US" sz="2400" i="0" kern="0" dirty="0">
                <a:latin typeface="Verdana" charset="0"/>
              </a:rPr>
              <a:t>attribute </a:t>
            </a:r>
            <a:r>
              <a:rPr lang="en-US" altLang="en-US" sz="2400" i="0" kern="0" dirty="0" smtClean="0">
                <a:latin typeface="Verdana" charset="0"/>
              </a:rPr>
              <a:t>PROJS</a:t>
            </a:r>
            <a:endParaRPr lang="en-US" altLang="en-US" sz="2400" i="0" kern="0" dirty="0">
              <a:latin typeface="Verdana" charset="0"/>
            </a:endParaRPr>
          </a:p>
        </p:txBody>
      </p:sp>
      <p:grpSp>
        <p:nvGrpSpPr>
          <p:cNvPr id="14" name="Group 13"/>
          <p:cNvGrpSpPr/>
          <p:nvPr/>
        </p:nvGrpSpPr>
        <p:grpSpPr>
          <a:xfrm>
            <a:off x="55051" y="4587075"/>
            <a:ext cx="9072880" cy="1554150"/>
            <a:chOff x="-5080" y="2782669"/>
            <a:chExt cx="8719820" cy="1554150"/>
          </a:xfrm>
        </p:grpSpPr>
        <p:sp>
          <p:nvSpPr>
            <p:cNvPr id="2" name="Rectangle 1"/>
            <p:cNvSpPr/>
            <p:nvPr/>
          </p:nvSpPr>
          <p:spPr>
            <a:xfrm>
              <a:off x="218440" y="2782669"/>
              <a:ext cx="8153400" cy="461665"/>
            </a:xfrm>
            <a:prstGeom prst="rect">
              <a:avLst/>
            </a:prstGeom>
          </p:spPr>
          <p:txBody>
            <a:bodyPr wrap="square">
              <a:spAutoFit/>
            </a:bodyPr>
            <a:lstStyle/>
            <a:p>
              <a:pPr algn="ctr"/>
              <a:r>
                <a:rPr lang="en-US" b="1" dirty="0">
                  <a:effectLst>
                    <a:outerShdw blurRad="38100" dist="38100" dir="2700000" algn="tl">
                      <a:srgbClr val="000000">
                        <a:alpha val="43137"/>
                      </a:srgbClr>
                    </a:outerShdw>
                  </a:effectLst>
                </a:rPr>
                <a:t>EMP_PROJ(</a:t>
              </a:r>
              <a:r>
                <a:rPr lang="en-US" b="1" dirty="0" err="1">
                  <a:effectLst>
                    <a:outerShdw blurRad="38100" dist="38100" dir="2700000" algn="tl">
                      <a:srgbClr val="000000">
                        <a:alpha val="43137"/>
                      </a:srgbClr>
                    </a:outerShdw>
                  </a:effectLst>
                </a:rPr>
                <a:t>Ssn</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Ename</a:t>
              </a:r>
              <a:r>
                <a:rPr lang="en-US" b="1" dirty="0">
                  <a:effectLst>
                    <a:outerShdw blurRad="38100" dist="38100" dir="2700000" algn="tl">
                      <a:srgbClr val="000000">
                        <a:alpha val="43137"/>
                      </a:srgbClr>
                    </a:outerShdw>
                  </a:effectLst>
                </a:rPr>
                <a:t>, {PROJS(</a:t>
              </a:r>
              <a:r>
                <a:rPr lang="en-US" b="1" dirty="0" err="1">
                  <a:effectLst>
                    <a:outerShdw blurRad="38100" dist="38100" dir="2700000" algn="tl">
                      <a:srgbClr val="000000">
                        <a:alpha val="43137"/>
                      </a:srgbClr>
                    </a:outerShdw>
                  </a:effectLst>
                </a:rPr>
                <a:t>Pnumber</a:t>
              </a:r>
              <a:r>
                <a:rPr lang="en-US" b="1" dirty="0">
                  <a:effectLst>
                    <a:outerShdw blurRad="38100" dist="38100" dir="2700000" algn="tl">
                      <a:srgbClr val="000000">
                        <a:alpha val="43137"/>
                      </a:srgbClr>
                    </a:outerShdw>
                  </a:effectLst>
                </a:rPr>
                <a:t>, Hours)})</a:t>
              </a:r>
            </a:p>
          </p:txBody>
        </p:sp>
        <p:sp>
          <p:nvSpPr>
            <p:cNvPr id="3" name="Rectangle 2"/>
            <p:cNvSpPr/>
            <p:nvPr/>
          </p:nvSpPr>
          <p:spPr>
            <a:xfrm>
              <a:off x="-5080" y="3905932"/>
              <a:ext cx="3947160" cy="430887"/>
            </a:xfrm>
            <a:prstGeom prst="rect">
              <a:avLst/>
            </a:prstGeom>
          </p:spPr>
          <p:txBody>
            <a:bodyPr wrap="square">
              <a:spAutoFit/>
            </a:bodyPr>
            <a:lstStyle/>
            <a:p>
              <a:r>
                <a:rPr lang="en-CA" sz="2200" dirty="0" smtClean="0">
                  <a:solidFill>
                    <a:srgbClr val="0070C0"/>
                  </a:solidFill>
                </a:rPr>
                <a:t>EMP_PROJ1(</a:t>
              </a:r>
              <a:r>
                <a:rPr lang="en-CA" sz="2200" u="sng" dirty="0" err="1" smtClean="0">
                  <a:solidFill>
                    <a:srgbClr val="0070C0"/>
                  </a:solidFill>
                </a:rPr>
                <a:t>Ssn</a:t>
              </a:r>
              <a:r>
                <a:rPr lang="en-CA" sz="2200" dirty="0" smtClean="0">
                  <a:solidFill>
                    <a:srgbClr val="0070C0"/>
                  </a:solidFill>
                </a:rPr>
                <a:t>, </a:t>
              </a:r>
              <a:r>
                <a:rPr lang="en-CA" sz="2200" dirty="0" err="1" smtClean="0">
                  <a:solidFill>
                    <a:srgbClr val="0070C0"/>
                  </a:solidFill>
                </a:rPr>
                <a:t>Ename</a:t>
              </a:r>
              <a:r>
                <a:rPr lang="en-CA" sz="2200" dirty="0" smtClean="0">
                  <a:solidFill>
                    <a:srgbClr val="0070C0"/>
                  </a:solidFill>
                </a:rPr>
                <a:t>)</a:t>
              </a:r>
            </a:p>
          </p:txBody>
        </p:sp>
        <p:sp>
          <p:nvSpPr>
            <p:cNvPr id="12" name="Rectangle 11"/>
            <p:cNvSpPr/>
            <p:nvPr/>
          </p:nvSpPr>
          <p:spPr>
            <a:xfrm>
              <a:off x="4114800" y="3905932"/>
              <a:ext cx="4599940" cy="430887"/>
            </a:xfrm>
            <a:prstGeom prst="rect">
              <a:avLst/>
            </a:prstGeom>
          </p:spPr>
          <p:txBody>
            <a:bodyPr wrap="square">
              <a:spAutoFit/>
            </a:bodyPr>
            <a:lstStyle/>
            <a:p>
              <a:r>
                <a:rPr lang="en-CA" sz="2200" dirty="0" smtClean="0">
                  <a:solidFill>
                    <a:srgbClr val="00B050"/>
                  </a:solidFill>
                </a:rPr>
                <a:t>EMP_PROJ2(</a:t>
              </a:r>
              <a:r>
                <a:rPr lang="en-CA" sz="2200" u="sng" dirty="0" err="1" smtClean="0">
                  <a:solidFill>
                    <a:srgbClr val="00B050"/>
                  </a:solidFill>
                </a:rPr>
                <a:t>Ssn</a:t>
              </a:r>
              <a:r>
                <a:rPr lang="en-CA" sz="2200" dirty="0" smtClean="0">
                  <a:solidFill>
                    <a:srgbClr val="00B050"/>
                  </a:solidFill>
                </a:rPr>
                <a:t>, </a:t>
              </a:r>
              <a:r>
                <a:rPr lang="en-CA" sz="2200" u="sng" dirty="0" err="1" smtClean="0">
                  <a:solidFill>
                    <a:srgbClr val="00B050"/>
                  </a:solidFill>
                </a:rPr>
                <a:t>Pnumber</a:t>
              </a:r>
              <a:r>
                <a:rPr lang="en-CA" sz="2200" dirty="0" smtClean="0">
                  <a:solidFill>
                    <a:srgbClr val="00B050"/>
                  </a:solidFill>
                </a:rPr>
                <a:t>, Hours)</a:t>
              </a:r>
              <a:endParaRPr lang="en-US" sz="2200" dirty="0">
                <a:solidFill>
                  <a:srgbClr val="00B050"/>
                </a:solidFill>
              </a:endParaRPr>
            </a:p>
          </p:txBody>
        </p:sp>
        <p:cxnSp>
          <p:nvCxnSpPr>
            <p:cNvPr id="5" name="Straight Arrow Connector 4"/>
            <p:cNvCxnSpPr>
              <a:stCxn id="2" idx="2"/>
              <a:endCxn id="3" idx="0"/>
            </p:cNvCxnSpPr>
            <p:nvPr/>
          </p:nvCxnSpPr>
          <p:spPr bwMode="auto">
            <a:xfrm flipH="1">
              <a:off x="1968500" y="3244334"/>
              <a:ext cx="2326640" cy="661598"/>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p:cNvCxnSpPr>
              <a:stCxn id="2" idx="2"/>
              <a:endCxn id="12" idx="0"/>
            </p:cNvCxnSpPr>
            <p:nvPr/>
          </p:nvCxnSpPr>
          <p:spPr bwMode="auto">
            <a:xfrm>
              <a:off x="4295140" y="3244334"/>
              <a:ext cx="2119631" cy="661598"/>
            </a:xfrm>
            <a:prstGeom prst="straightConnector1">
              <a:avLst/>
            </a:prstGeom>
            <a:blipFill dpi="0" rotWithShape="0">
              <a:blip r:embed="rId4"/>
              <a:srcRect/>
              <a:tile tx="0" ty="0" sx="100000" sy="100000" flip="none" algn="tl"/>
            </a:blipFill>
            <a:ln w="9525" cap="flat" cmpd="sng" algn="ctr">
              <a:solidFill>
                <a:schemeClr val="tx1"/>
              </a:solidFill>
              <a:prstDash val="solid"/>
              <a:round/>
              <a:headEnd type="none" w="med" len="med"/>
              <a:tailEnd type="triangle"/>
            </a:ln>
            <a:effectLst/>
          </p:spPr>
        </p:cxnSp>
      </p:grpSp>
    </p:spTree>
    <p:extLst>
      <p:ext uri="{BB962C8B-B14F-4D97-AF65-F5344CB8AC3E}">
        <p14:creationId xmlns:p14="http://schemas.microsoft.com/office/powerpoint/2010/main" val="1971195284"/>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15" name="Rectangle 14"/>
          <p:cNvSpPr/>
          <p:nvPr/>
        </p:nvSpPr>
        <p:spPr>
          <a:xfrm>
            <a:off x="-5080" y="1761731"/>
            <a:ext cx="9072880" cy="377026"/>
          </a:xfrm>
          <a:prstGeom prst="rect">
            <a:avLst/>
          </a:prstGeom>
        </p:spPr>
        <p:txBody>
          <a:bodyPr wrap="square">
            <a:spAutoFit/>
          </a:bodyPr>
          <a:lstStyle/>
          <a:p>
            <a:r>
              <a:rPr lang="en-CA" sz="1850" b="1" dirty="0">
                <a:latin typeface="Arial Narrow" panose="020B0606020202030204" pitchFamily="34" charset="0"/>
              </a:rPr>
              <a:t>CANDIDATE (</a:t>
            </a:r>
            <a:r>
              <a:rPr lang="en-CA" sz="1850" b="1" dirty="0" err="1">
                <a:latin typeface="Arial Narrow" panose="020B0606020202030204" pitchFamily="34" charset="0"/>
              </a:rPr>
              <a:t>Ssn</a:t>
            </a:r>
            <a:r>
              <a:rPr lang="en-CA" sz="1850" b="1" dirty="0">
                <a:latin typeface="Arial Narrow" panose="020B0606020202030204" pitchFamily="34" charset="0"/>
              </a:rPr>
              <a:t>, Name, {JOB_HIST (Company, </a:t>
            </a:r>
            <a:r>
              <a:rPr lang="en-CA" sz="1850" b="1" dirty="0" err="1">
                <a:latin typeface="Arial Narrow" panose="020B0606020202030204" pitchFamily="34" charset="0"/>
              </a:rPr>
              <a:t>Highest_position</a:t>
            </a:r>
            <a:r>
              <a:rPr lang="en-CA" sz="1850" b="1" dirty="0">
                <a:latin typeface="Arial Narrow" panose="020B0606020202030204" pitchFamily="34" charset="0"/>
              </a:rPr>
              <a:t>, {SAL_HIST (Year, </a:t>
            </a:r>
            <a:r>
              <a:rPr lang="en-CA" sz="1850" b="1" dirty="0" err="1">
                <a:latin typeface="Arial Narrow" panose="020B0606020202030204" pitchFamily="34" charset="0"/>
              </a:rPr>
              <a:t>Max_sal</a:t>
            </a:r>
            <a:r>
              <a:rPr lang="en-CA" sz="1850" b="1" dirty="0">
                <a:latin typeface="Arial Narrow" panose="020B0606020202030204" pitchFamily="34" charset="0"/>
              </a:rPr>
              <a:t>)})})</a:t>
            </a:r>
            <a:endParaRPr lang="en-US" sz="1850" b="1" dirty="0">
              <a:latin typeface="Arial Narrow" panose="020B0606020202030204" pitchFamily="34" charset="0"/>
            </a:endParaRPr>
          </a:p>
        </p:txBody>
      </p:sp>
      <p:sp>
        <p:nvSpPr>
          <p:cNvPr id="18" name="Rectangle 17"/>
          <p:cNvSpPr/>
          <p:nvPr/>
        </p:nvSpPr>
        <p:spPr>
          <a:xfrm>
            <a:off x="35560" y="2590800"/>
            <a:ext cx="8763000" cy="1754326"/>
          </a:xfrm>
          <a:prstGeom prst="rect">
            <a:avLst/>
          </a:prstGeom>
        </p:spPr>
        <p:txBody>
          <a:bodyPr wrap="square">
            <a:spAutoFit/>
          </a:bodyPr>
          <a:lstStyle/>
          <a:p>
            <a:pPr>
              <a:lnSpc>
                <a:spcPct val="150000"/>
              </a:lnSpc>
            </a:pPr>
            <a:r>
              <a:rPr lang="en-CA" dirty="0"/>
              <a:t>CANDIDATE_1 (</a:t>
            </a:r>
            <a:r>
              <a:rPr lang="en-CA" u="sng" dirty="0" err="1"/>
              <a:t>Ssn</a:t>
            </a:r>
            <a:r>
              <a:rPr lang="en-CA" dirty="0"/>
              <a:t>, Name) </a:t>
            </a:r>
            <a:endParaRPr lang="en-CA" dirty="0" smtClean="0"/>
          </a:p>
          <a:p>
            <a:pPr>
              <a:lnSpc>
                <a:spcPct val="150000"/>
              </a:lnSpc>
            </a:pPr>
            <a:r>
              <a:rPr lang="en-CA" dirty="0" smtClean="0"/>
              <a:t>CANDIDATE_JOB_HIST </a:t>
            </a:r>
            <a:r>
              <a:rPr lang="en-CA" dirty="0"/>
              <a:t>(</a:t>
            </a:r>
            <a:r>
              <a:rPr lang="en-CA" u="sng" dirty="0" err="1"/>
              <a:t>Ssn</a:t>
            </a:r>
            <a:r>
              <a:rPr lang="en-CA" dirty="0"/>
              <a:t>, </a:t>
            </a:r>
            <a:r>
              <a:rPr lang="en-CA" u="sng" dirty="0"/>
              <a:t>Company</a:t>
            </a:r>
            <a:r>
              <a:rPr lang="en-CA" dirty="0"/>
              <a:t>, </a:t>
            </a:r>
            <a:r>
              <a:rPr lang="en-CA" dirty="0" err="1"/>
              <a:t>Highest_position</a:t>
            </a:r>
            <a:r>
              <a:rPr lang="en-CA" dirty="0"/>
              <a:t>) </a:t>
            </a:r>
            <a:endParaRPr lang="en-CA" dirty="0" smtClean="0"/>
          </a:p>
          <a:p>
            <a:pPr>
              <a:lnSpc>
                <a:spcPct val="150000"/>
              </a:lnSpc>
            </a:pPr>
            <a:r>
              <a:rPr lang="en-CA" dirty="0" smtClean="0"/>
              <a:t>CANDIDATE_SAL_HIST </a:t>
            </a:r>
            <a:r>
              <a:rPr lang="en-CA" dirty="0"/>
              <a:t>(</a:t>
            </a:r>
            <a:r>
              <a:rPr lang="en-CA" u="sng" dirty="0" err="1"/>
              <a:t>Ssn</a:t>
            </a:r>
            <a:r>
              <a:rPr lang="en-CA" dirty="0"/>
              <a:t>, </a:t>
            </a:r>
            <a:r>
              <a:rPr lang="en-CA" u="sng" dirty="0"/>
              <a:t>Company</a:t>
            </a:r>
            <a:r>
              <a:rPr lang="en-CA" dirty="0"/>
              <a:t>, </a:t>
            </a:r>
            <a:r>
              <a:rPr lang="en-CA" u="sng" dirty="0"/>
              <a:t>Year</a:t>
            </a:r>
            <a:r>
              <a:rPr lang="en-CA" dirty="0"/>
              <a:t>, Max-</a:t>
            </a:r>
            <a:r>
              <a:rPr lang="en-CA" dirty="0" err="1"/>
              <a:t>sal</a:t>
            </a:r>
            <a:r>
              <a:rPr lang="en-CA" dirty="0"/>
              <a:t>)</a:t>
            </a:r>
            <a:endParaRPr lang="en-US" dirty="0"/>
          </a:p>
        </p:txBody>
      </p:sp>
      <p:sp>
        <p:nvSpPr>
          <p:cNvPr id="2" name="Rounded Rectangle 1"/>
          <p:cNvSpPr/>
          <p:nvPr/>
        </p:nvSpPr>
        <p:spPr bwMode="auto">
          <a:xfrm>
            <a:off x="2494722"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7" name="Rounded Rectangle 6"/>
          <p:cNvSpPr/>
          <p:nvPr/>
        </p:nvSpPr>
        <p:spPr bwMode="auto">
          <a:xfrm>
            <a:off x="6248400"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8" name="Rounded Rectangle 7"/>
          <p:cNvSpPr/>
          <p:nvPr/>
        </p:nvSpPr>
        <p:spPr bwMode="auto">
          <a:xfrm>
            <a:off x="55438" y="1607344"/>
            <a:ext cx="1183640"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3936500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4" name="Rectangle 3"/>
          <p:cNvSpPr/>
          <p:nvPr/>
        </p:nvSpPr>
        <p:spPr>
          <a:xfrm>
            <a:off x="25400" y="884936"/>
            <a:ext cx="9047480" cy="2308324"/>
          </a:xfrm>
          <a:prstGeom prst="rect">
            <a:avLst/>
          </a:prstGeom>
        </p:spPr>
        <p:txBody>
          <a:bodyPr wrap="square">
            <a:spAutoFit/>
          </a:bodyPr>
          <a:lstStyle/>
          <a:p>
            <a:r>
              <a:rPr lang="en-CA" dirty="0"/>
              <a:t>The existence of more than one multivalued attribute in one relation must be handled carefully. </a:t>
            </a:r>
            <a:endParaRPr lang="en-CA" dirty="0" smtClean="0"/>
          </a:p>
          <a:p>
            <a:endParaRPr lang="en-CA" dirty="0" smtClean="0"/>
          </a:p>
          <a:p>
            <a:r>
              <a:rPr lang="en-CA" dirty="0" smtClean="0"/>
              <a:t>Example: </a:t>
            </a:r>
          </a:p>
          <a:p>
            <a:r>
              <a:rPr lang="en-US" dirty="0" smtClean="0"/>
              <a:t>PERSON </a:t>
            </a:r>
            <a:r>
              <a:rPr lang="en-US" dirty="0"/>
              <a:t>(</a:t>
            </a:r>
            <a:r>
              <a:rPr lang="en-US" dirty="0" err="1"/>
              <a:t>Ss</a:t>
            </a:r>
            <a:r>
              <a:rPr lang="en-US" dirty="0"/>
              <a:t>#, {</a:t>
            </a:r>
            <a:r>
              <a:rPr lang="en-US" dirty="0" err="1"/>
              <a:t>Car_lic</a:t>
            </a:r>
            <a:r>
              <a:rPr lang="en-US" dirty="0"/>
              <a:t>#}, {Phone#}) </a:t>
            </a:r>
            <a:endParaRPr lang="en-US" dirty="0" smtClean="0"/>
          </a:p>
          <a:p>
            <a:r>
              <a:rPr lang="en-US" dirty="0" smtClean="0"/>
              <a:t>PERSON_IN_1NF </a:t>
            </a:r>
            <a:r>
              <a:rPr lang="en-US" dirty="0"/>
              <a:t>(</a:t>
            </a:r>
            <a:r>
              <a:rPr lang="en-US" u="sng" dirty="0" err="1"/>
              <a:t>Ss</a:t>
            </a:r>
            <a:r>
              <a:rPr lang="en-US" u="sng" dirty="0"/>
              <a:t>#</a:t>
            </a:r>
            <a:r>
              <a:rPr lang="en-US" dirty="0"/>
              <a:t>, </a:t>
            </a:r>
            <a:r>
              <a:rPr lang="en-US" u="sng" dirty="0" err="1"/>
              <a:t>Car_lic</a:t>
            </a:r>
            <a:r>
              <a:rPr lang="en-US" u="sng" dirty="0"/>
              <a:t>#</a:t>
            </a:r>
            <a:r>
              <a:rPr lang="en-US" dirty="0"/>
              <a:t>, </a:t>
            </a:r>
            <a:r>
              <a:rPr lang="en-US" u="sng" dirty="0"/>
              <a:t>Phone</a:t>
            </a:r>
            <a:r>
              <a:rPr lang="en-US" u="sng" dirty="0" smtClean="0"/>
              <a:t>#</a:t>
            </a:r>
            <a:r>
              <a:rPr lang="en-US" dirty="0" smtClean="0"/>
              <a:t>) </a:t>
            </a:r>
            <a:r>
              <a:rPr lang="en-US" dirty="0"/>
              <a:t>(</a:t>
            </a:r>
            <a:r>
              <a:rPr lang="en-US" b="1" dirty="0"/>
              <a:t>Redundancy</a:t>
            </a:r>
            <a:r>
              <a:rPr lang="en-US" b="1" dirty="0" smtClean="0"/>
              <a:t>)</a:t>
            </a:r>
            <a:r>
              <a:rPr lang="en-US" dirty="0" smtClean="0"/>
              <a:t>                </a:t>
            </a:r>
            <a:endParaRPr lang="en-US" dirty="0"/>
          </a:p>
        </p:txBody>
      </p:sp>
      <p:sp>
        <p:nvSpPr>
          <p:cNvPr id="6" name="Rectangle 5"/>
          <p:cNvSpPr/>
          <p:nvPr/>
        </p:nvSpPr>
        <p:spPr>
          <a:xfrm>
            <a:off x="0" y="3618012"/>
            <a:ext cx="8661400" cy="1200329"/>
          </a:xfrm>
          <a:prstGeom prst="rect">
            <a:avLst/>
          </a:prstGeom>
        </p:spPr>
        <p:txBody>
          <a:bodyPr wrap="square">
            <a:spAutoFit/>
          </a:bodyPr>
          <a:lstStyle/>
          <a:p>
            <a:r>
              <a:rPr lang="en-CA" dirty="0" smtClean="0"/>
              <a:t>This </a:t>
            </a:r>
            <a:r>
              <a:rPr lang="en-CA" dirty="0"/>
              <a:t>leads to the </a:t>
            </a:r>
            <a:r>
              <a:rPr lang="en-CA" dirty="0" smtClean="0"/>
              <a:t>problems </a:t>
            </a:r>
            <a:r>
              <a:rPr lang="en-CA" dirty="0"/>
              <a:t>that are typically discovered at a later stage of normalization and that are handled by multivalued dependencies and 4NF</a:t>
            </a:r>
            <a:endParaRPr lang="en-US" b="1" dirty="0"/>
          </a:p>
        </p:txBody>
      </p:sp>
      <p:sp>
        <p:nvSpPr>
          <p:cNvPr id="2" name="Rectangle 1"/>
          <p:cNvSpPr/>
          <p:nvPr/>
        </p:nvSpPr>
        <p:spPr>
          <a:xfrm>
            <a:off x="457200" y="4996264"/>
            <a:ext cx="4572000" cy="1200329"/>
          </a:xfrm>
          <a:prstGeom prst="rect">
            <a:avLst/>
          </a:prstGeom>
        </p:spPr>
        <p:txBody>
          <a:bodyPr>
            <a:spAutoFit/>
          </a:bodyPr>
          <a:lstStyle/>
          <a:p>
            <a:r>
              <a:rPr lang="en-CA" dirty="0"/>
              <a:t>P1(</a:t>
            </a:r>
            <a:r>
              <a:rPr lang="en-CA" dirty="0" err="1"/>
              <a:t>Ss</a:t>
            </a:r>
            <a:r>
              <a:rPr lang="en-CA" dirty="0"/>
              <a:t>#, </a:t>
            </a:r>
            <a:r>
              <a:rPr lang="en-CA" dirty="0" err="1"/>
              <a:t>Car_lic</a:t>
            </a:r>
            <a:r>
              <a:rPr lang="en-CA" dirty="0"/>
              <a:t>#) </a:t>
            </a:r>
            <a:endParaRPr lang="en-CA" dirty="0" smtClean="0"/>
          </a:p>
          <a:p>
            <a:r>
              <a:rPr lang="en-CA" dirty="0" smtClean="0"/>
              <a:t/>
            </a:r>
            <a:br>
              <a:rPr lang="en-CA" dirty="0" smtClean="0"/>
            </a:br>
            <a:r>
              <a:rPr lang="en-CA" dirty="0" smtClean="0"/>
              <a:t>P2(</a:t>
            </a:r>
            <a:r>
              <a:rPr lang="en-CA" dirty="0" err="1" smtClean="0"/>
              <a:t>Ss</a:t>
            </a:r>
            <a:r>
              <a:rPr lang="en-CA" dirty="0"/>
              <a:t>#, Phone#).</a:t>
            </a:r>
            <a:endParaRPr lang="en-US" dirty="0"/>
          </a:p>
        </p:txBody>
      </p:sp>
    </p:spTree>
    <p:extLst>
      <p:ext uri="{BB962C8B-B14F-4D97-AF65-F5344CB8AC3E}">
        <p14:creationId xmlns:p14="http://schemas.microsoft.com/office/powerpoint/2010/main" val="2946645142"/>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20188" cy="720725"/>
          </a:xfrm>
        </p:spPr>
        <p:txBody>
          <a:bodyPr/>
          <a:lstStyle/>
          <a:p>
            <a:r>
              <a:rPr lang="en-US" dirty="0" smtClean="0"/>
              <a:t>Exercise</a:t>
            </a:r>
            <a:endParaRPr lang="en-US" dirty="0"/>
          </a:p>
        </p:txBody>
      </p:sp>
      <p:sp>
        <p:nvSpPr>
          <p:cNvPr id="3" name="Content Placeholder 2"/>
          <p:cNvSpPr>
            <a:spLocks noGrp="1"/>
          </p:cNvSpPr>
          <p:nvPr>
            <p:ph idx="1"/>
          </p:nvPr>
        </p:nvSpPr>
        <p:spPr>
          <a:xfrm>
            <a:off x="101600" y="931862"/>
            <a:ext cx="9042400" cy="533400"/>
          </a:xfrm>
        </p:spPr>
        <p:txBody>
          <a:bodyPr/>
          <a:lstStyle/>
          <a:p>
            <a:r>
              <a:rPr lang="en-US" dirty="0" smtClean="0"/>
              <a:t>Is the following relation in 1NF? </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399745868"/>
              </p:ext>
            </p:extLst>
          </p:nvPr>
        </p:nvGraphicFramePr>
        <p:xfrm>
          <a:off x="533400" y="1778000"/>
          <a:ext cx="8305800" cy="2743200"/>
        </p:xfrm>
        <a:graphic>
          <a:graphicData uri="http://schemas.openxmlformats.org/drawingml/2006/table">
            <a:tbl>
              <a:tblPr firstRow="1" bandRow="1">
                <a:tableStyleId>{0660B408-B3CF-4A94-85FC-2B1E0A45F4A2}</a:tableStyleId>
              </a:tblPr>
              <a:tblGrid>
                <a:gridCol w="2362200">
                  <a:extLst>
                    <a:ext uri="{9D8B030D-6E8A-4147-A177-3AD203B41FA5}">
                      <a16:colId xmlns:a16="http://schemas.microsoft.com/office/drawing/2014/main" val="538568142"/>
                    </a:ext>
                  </a:extLst>
                </a:gridCol>
                <a:gridCol w="3124200">
                  <a:extLst>
                    <a:ext uri="{9D8B030D-6E8A-4147-A177-3AD203B41FA5}">
                      <a16:colId xmlns:a16="http://schemas.microsoft.com/office/drawing/2014/main" val="1654702757"/>
                    </a:ext>
                  </a:extLst>
                </a:gridCol>
                <a:gridCol w="2819400">
                  <a:extLst>
                    <a:ext uri="{9D8B030D-6E8A-4147-A177-3AD203B41FA5}">
                      <a16:colId xmlns:a16="http://schemas.microsoft.com/office/drawing/2014/main" val="1118825704"/>
                    </a:ext>
                  </a:extLst>
                </a:gridCol>
              </a:tblGrid>
              <a:tr h="281955">
                <a:tc>
                  <a:txBody>
                    <a:bodyPr/>
                    <a:lstStyle/>
                    <a:p>
                      <a:r>
                        <a:rPr lang="en-US" sz="2400" dirty="0" smtClean="0"/>
                        <a: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smtClean="0"/>
                        <a:t>Name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err="1" smtClean="0"/>
                        <a:t>DepartmentID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564363280"/>
                  </a:ext>
                </a:extLst>
              </a:tr>
              <a:tr h="301743">
                <a:tc>
                  <a:txBody>
                    <a:bodyPr/>
                    <a:lstStyle/>
                    <a:p>
                      <a:r>
                        <a:rPr lang="en-US" altLang="en-US" sz="2400" dirty="0" smtClean="0"/>
                        <a:t>ATR/8932/10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Yonas</a:t>
                      </a:r>
                      <a:r>
                        <a:rPr lang="en-US" altLang="en-US" sz="2400" dirty="0" smtClean="0"/>
                        <a:t> </a:t>
                      </a:r>
                      <a:r>
                        <a:rPr lang="en-US" altLang="en-US" sz="2400" dirty="0" err="1" smtClean="0"/>
                        <a:t>Fiseha</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99756637"/>
                  </a:ext>
                </a:extLst>
              </a:tr>
              <a:tr h="301743">
                <a:tc>
                  <a:txBody>
                    <a:bodyPr/>
                    <a:lstStyle/>
                    <a:p>
                      <a:r>
                        <a:rPr lang="en-US" altLang="en-US" sz="2400" dirty="0" smtClean="0"/>
                        <a:t>ATR/9127/10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Leul</a:t>
                      </a:r>
                      <a:r>
                        <a:rPr lang="en-US" altLang="en-US" sz="2400" dirty="0" smtClean="0"/>
                        <a:t> </a:t>
                      </a:r>
                      <a:r>
                        <a:rPr lang="en-US" altLang="en-US" sz="2400" dirty="0" err="1" smtClean="0"/>
                        <a:t>Mengistu</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52936808"/>
                  </a:ext>
                </a:extLst>
              </a:tr>
              <a:tr h="301743">
                <a:tc>
                  <a:txBody>
                    <a:bodyPr/>
                    <a:lstStyle/>
                    <a:p>
                      <a:r>
                        <a:rPr lang="en-US" altLang="en-US" sz="2400" dirty="0" smtClean="0"/>
                        <a:t>ATR/0382/10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Natnael</a:t>
                      </a:r>
                      <a:r>
                        <a:rPr lang="en-US" altLang="en-US" sz="2400" dirty="0" smtClean="0"/>
                        <a:t> </a:t>
                      </a:r>
                      <a:r>
                        <a:rPr lang="en-US" altLang="en-US" sz="2400" dirty="0" err="1" smtClean="0"/>
                        <a:t>Getachew</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85279778"/>
                  </a:ext>
                </a:extLst>
              </a:tr>
              <a:tr h="301743">
                <a:tc>
                  <a:txBody>
                    <a:bodyPr/>
                    <a:lstStyle/>
                    <a:p>
                      <a:r>
                        <a:rPr lang="en-US" altLang="en-US" sz="2400" dirty="0" smtClean="0"/>
                        <a:t>ATR/5845/10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smtClean="0"/>
                        <a:t>Samuel </a:t>
                      </a:r>
                      <a:r>
                        <a:rPr lang="en-US" altLang="en-US" sz="2400" dirty="0" err="1" smtClean="0"/>
                        <a:t>Teshome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CE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0235514"/>
                  </a:ext>
                </a:extLst>
              </a:tr>
              <a:tr h="298597">
                <a:tc>
                  <a:txBody>
                    <a:bodyPr/>
                    <a:lstStyle/>
                    <a:p>
                      <a:r>
                        <a:rPr lang="en-US" altLang="en-US" sz="2400" dirty="0" smtClean="0"/>
                        <a:t>ATR/8157/10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Nahom</a:t>
                      </a:r>
                      <a:r>
                        <a:rPr lang="en-US" altLang="en-US" sz="2400" dirty="0" smtClean="0"/>
                        <a:t> </a:t>
                      </a:r>
                      <a:r>
                        <a:rPr lang="en-US" altLang="en-US" sz="2400" dirty="0" err="1" smtClean="0"/>
                        <a:t>Sileshi</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77726069"/>
                  </a:ext>
                </a:extLst>
              </a:tr>
            </a:tbl>
          </a:graphicData>
        </a:graphic>
      </p:graphicFrame>
      <p:sp>
        <p:nvSpPr>
          <p:cNvPr id="9" name="Content Placeholder 2"/>
          <p:cNvSpPr txBox="1">
            <a:spLocks/>
          </p:cNvSpPr>
          <p:nvPr/>
        </p:nvSpPr>
        <p:spPr bwMode="auto">
          <a:xfrm>
            <a:off x="38894" y="5181600"/>
            <a:ext cx="9042400" cy="1209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kern="0" dirty="0" smtClean="0"/>
              <a:t>No.</a:t>
            </a:r>
          </a:p>
          <a:p>
            <a:pPr lvl="1"/>
            <a:r>
              <a:rPr lang="en-US" kern="0" dirty="0" smtClean="0"/>
              <a:t>Name is not Atomic</a:t>
            </a:r>
            <a:endParaRPr lang="en-US" kern="0" dirty="0"/>
          </a:p>
        </p:txBody>
      </p:sp>
    </p:spTree>
    <p:extLst>
      <p:ext uri="{BB962C8B-B14F-4D97-AF65-F5344CB8AC3E}">
        <p14:creationId xmlns:p14="http://schemas.microsoft.com/office/powerpoint/2010/main" val="21063621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6"/>
          <p:cNvSpPr>
            <a:spLocks noGrp="1" noChangeArrowheads="1"/>
          </p:cNvSpPr>
          <p:nvPr>
            <p:ph type="title"/>
          </p:nvPr>
        </p:nvSpPr>
        <p:spPr>
          <a:xfrm>
            <a:off x="0" y="1"/>
            <a:ext cx="9144000" cy="762000"/>
          </a:xfrm>
        </p:spPr>
        <p:txBody>
          <a:bodyPr/>
          <a:lstStyle/>
          <a:p>
            <a:pPr eaLnBrk="1" hangingPunct="1"/>
            <a:r>
              <a:rPr lang="en-US" altLang="en-US" b="1" dirty="0" smtClean="0"/>
              <a:t>FDs and Primary </a:t>
            </a:r>
            <a:r>
              <a:rPr lang="en-US" altLang="en-US" b="1" dirty="0"/>
              <a:t>key</a:t>
            </a:r>
            <a:endParaRPr lang="en-US" altLang="en-US" dirty="0" smtClean="0"/>
          </a:p>
        </p:txBody>
      </p:sp>
      <p:sp>
        <p:nvSpPr>
          <p:cNvPr id="80899" name="Rectangle 7"/>
          <p:cNvSpPr>
            <a:spLocks noGrp="1" noChangeArrowheads="1"/>
          </p:cNvSpPr>
          <p:nvPr>
            <p:ph idx="1"/>
          </p:nvPr>
        </p:nvSpPr>
        <p:spPr>
          <a:xfrm>
            <a:off x="45279" y="838200"/>
            <a:ext cx="9058964" cy="5930348"/>
          </a:xfrm>
        </p:spPr>
        <p:txBody>
          <a:bodyPr/>
          <a:lstStyle/>
          <a:p>
            <a:pPr eaLnBrk="1" hangingPunct="1">
              <a:lnSpc>
                <a:spcPct val="150000"/>
              </a:lnSpc>
            </a:pPr>
            <a:r>
              <a:rPr lang="en-US" altLang="en-US" b="1" dirty="0" smtClean="0"/>
              <a:t>Definitions</a:t>
            </a:r>
            <a:endParaRPr lang="en-US" altLang="en-US" sz="2400" b="1" dirty="0" smtClean="0"/>
          </a:p>
          <a:p>
            <a:pPr lvl="1" eaLnBrk="1" hangingPunct="1">
              <a:lnSpc>
                <a:spcPct val="150000"/>
              </a:lnSpc>
            </a:pPr>
            <a:r>
              <a:rPr lang="en-US" altLang="en-US" sz="2200" b="1" dirty="0" smtClean="0"/>
              <a:t>Prime attribute:</a:t>
            </a:r>
            <a:r>
              <a:rPr lang="en-US" altLang="en-US" sz="2200" dirty="0" smtClean="0"/>
              <a:t> An attribute that is member of the primary key K</a:t>
            </a:r>
          </a:p>
          <a:p>
            <a:pPr lvl="1" eaLnBrk="1" hangingPunct="1">
              <a:lnSpc>
                <a:spcPct val="150000"/>
              </a:lnSpc>
            </a:pPr>
            <a:r>
              <a:rPr lang="en-US" altLang="en-US" sz="2200" b="1" dirty="0" smtClean="0"/>
              <a:t>Full functional dependency:</a:t>
            </a:r>
            <a:r>
              <a:rPr lang="en-US" altLang="en-US" sz="2200" dirty="0" smtClean="0"/>
              <a:t> a FD  Y -&gt; Z where removal of any attribute from Y means the FD does not hold any more</a:t>
            </a:r>
          </a:p>
          <a:p>
            <a:pPr eaLnBrk="1" hangingPunct="1">
              <a:lnSpc>
                <a:spcPct val="150000"/>
              </a:lnSpc>
            </a:pPr>
            <a:r>
              <a:rPr lang="en-US" altLang="en-US" sz="2400" dirty="0" smtClean="0"/>
              <a:t>Examples:</a:t>
            </a:r>
          </a:p>
          <a:p>
            <a:pPr lvl="1" eaLnBrk="1" hangingPunct="1">
              <a:lnSpc>
                <a:spcPct val="150000"/>
              </a:lnSpc>
            </a:pPr>
            <a:r>
              <a:rPr lang="en-US" altLang="en-US" sz="2200" dirty="0" smtClean="0"/>
              <a:t>{SSN, PNUMBER} -&gt; HOURS is a full FD </a:t>
            </a:r>
            <a:br>
              <a:rPr lang="en-US" altLang="en-US" sz="2200" dirty="0" smtClean="0"/>
            </a:br>
            <a:r>
              <a:rPr lang="en-US" altLang="en-US" sz="2200" dirty="0" smtClean="0"/>
              <a:t>since neither SSN -&gt; HOURS nor PNUMBER -&gt; HOURS hold </a:t>
            </a:r>
          </a:p>
          <a:p>
            <a:pPr lvl="1" eaLnBrk="1" hangingPunct="1">
              <a:lnSpc>
                <a:spcPct val="150000"/>
              </a:lnSpc>
            </a:pPr>
            <a:r>
              <a:rPr lang="en-US" altLang="en-US" sz="2200" dirty="0" smtClean="0"/>
              <a:t>{SSN, PNUMBER} -&gt; ENAME is not  a full FD (it is called a partial dependency ) since SSN -&gt; ENAME also holds </a:t>
            </a:r>
          </a:p>
        </p:txBody>
      </p:sp>
    </p:spTree>
    <p:extLst>
      <p:ext uri="{BB962C8B-B14F-4D97-AF65-F5344CB8AC3E}">
        <p14:creationId xmlns:p14="http://schemas.microsoft.com/office/powerpoint/2010/main" val="1813141395"/>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38199"/>
          </a:xfrm>
        </p:spPr>
        <p:txBody>
          <a:bodyPr anchor="ct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0" y="914400"/>
            <a:ext cx="9144000" cy="5867400"/>
          </a:xfrm>
        </p:spPr>
        <p:txBody>
          <a:bodyPr/>
          <a:lstStyle/>
          <a:p>
            <a:pPr lvl="0">
              <a:lnSpc>
                <a:spcPct val="150000"/>
              </a:lnSpc>
            </a:pPr>
            <a:r>
              <a:rPr lang="en-US" sz="3200" b="1" dirty="0">
                <a:latin typeface="Candara" panose="020E0502030303020204" pitchFamily="34" charset="0"/>
              </a:rPr>
              <a:t>The table should be in 1NF</a:t>
            </a:r>
            <a:endParaRPr lang="en-US" sz="1200" b="1" dirty="0">
              <a:latin typeface="Candara" panose="020E0502030303020204" pitchFamily="34" charset="0"/>
            </a:endParaRPr>
          </a:p>
          <a:p>
            <a:pPr lvl="0">
              <a:lnSpc>
                <a:spcPct val="150000"/>
              </a:lnSpc>
            </a:pPr>
            <a:r>
              <a:rPr lang="en-US" sz="3200" b="1" dirty="0" smtClean="0">
                <a:latin typeface="Candara" panose="020E0502030303020204" pitchFamily="34" charset="0"/>
              </a:rPr>
              <a:t>There should be no partial dependency</a:t>
            </a:r>
            <a:endParaRPr lang="en-US" sz="1200" b="1" dirty="0" smtClean="0">
              <a:latin typeface="Candara" panose="020E0502030303020204" pitchFamily="34" charset="0"/>
            </a:endParaRPr>
          </a:p>
          <a:p>
            <a:pPr lvl="1">
              <a:lnSpc>
                <a:spcPct val="150000"/>
              </a:lnSpc>
            </a:pPr>
            <a:r>
              <a:rPr lang="en-US" sz="2800" b="1" dirty="0" smtClean="0">
                <a:latin typeface="Candara" panose="020E0502030303020204" pitchFamily="34" charset="0"/>
              </a:rPr>
              <a:t>Partial </a:t>
            </a:r>
            <a:r>
              <a:rPr lang="en-US" sz="2800" b="1" dirty="0">
                <a:latin typeface="Candara" panose="020E0502030303020204" pitchFamily="34" charset="0"/>
              </a:rPr>
              <a:t>dependency: </a:t>
            </a:r>
            <a:r>
              <a:rPr lang="en-US" sz="2800" dirty="0">
                <a:latin typeface="Candara" panose="020E0502030303020204" pitchFamily="34" charset="0"/>
              </a:rPr>
              <a:t>No non-prime attributes (i.e. fields that are not part of the candidate keys) is dependent on any proper subset of any candidate keys</a:t>
            </a:r>
            <a:endParaRPr lang="en-US" sz="1200" dirty="0">
              <a:latin typeface="Candara" panose="020E0502030303020204" pitchFamily="34" charset="0"/>
            </a:endParaRPr>
          </a:p>
          <a:p>
            <a:pPr lvl="2">
              <a:lnSpc>
                <a:spcPct val="150000"/>
              </a:lnSpc>
            </a:pPr>
            <a:r>
              <a:rPr lang="en-US" sz="2600" dirty="0">
                <a:latin typeface="Candara" panose="020E0502030303020204" pitchFamily="34" charset="0"/>
              </a:rPr>
              <a:t>If a relation has a composite key, </a:t>
            </a:r>
            <a:r>
              <a:rPr lang="en-US" sz="2600" b="1" dirty="0">
                <a:latin typeface="Candara" panose="020E0502030303020204" pitchFamily="34" charset="0"/>
              </a:rPr>
              <a:t>all non-key attributes must depend </a:t>
            </a:r>
            <a:r>
              <a:rPr lang="en-US" sz="2600" b="1" dirty="0">
                <a:effectLst>
                  <a:outerShdw blurRad="38100" dist="38100" dir="2700000" algn="tl">
                    <a:srgbClr val="000000">
                      <a:alpha val="43137"/>
                    </a:srgbClr>
                  </a:outerShdw>
                </a:effectLst>
                <a:latin typeface="Candara" panose="020E0502030303020204" pitchFamily="34" charset="0"/>
              </a:rPr>
              <a:t>on all of the components of the key</a:t>
            </a:r>
            <a:endParaRPr lang="en-US" sz="1000" b="1" dirty="0">
              <a:effectLst>
                <a:outerShdw blurRad="38100" dist="38100" dir="2700000" algn="tl">
                  <a:srgbClr val="000000">
                    <a:alpha val="43137"/>
                  </a:srgbClr>
                </a:outerShdw>
              </a:effectLst>
              <a:latin typeface="Candara" panose="020E0502030303020204" pitchFamily="34" charset="0"/>
            </a:endParaRPr>
          </a:p>
          <a:p>
            <a:pPr>
              <a:lnSpc>
                <a:spcPct val="150000"/>
              </a:lnSpc>
            </a:pPr>
            <a:endParaRPr lang="en-US" dirty="0">
              <a:latin typeface="Candara" panose="020E0502030303020204" pitchFamily="34" charset="0"/>
            </a:endParaRPr>
          </a:p>
        </p:txBody>
      </p:sp>
    </p:spTree>
    <p:extLst>
      <p:ext uri="{BB962C8B-B14F-4D97-AF65-F5344CB8AC3E}">
        <p14:creationId xmlns:p14="http://schemas.microsoft.com/office/powerpoint/2010/main" val="202706495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4294967295"/>
          </p:nvPr>
        </p:nvSpPr>
        <p:spPr/>
        <p:txBody>
          <a:bodyPr/>
          <a:lstStyle/>
          <a:p>
            <a:endParaRPr lang="en-US" altLang="en-US"/>
          </a:p>
          <a:p>
            <a:endParaRPr lang="en-US" altLang="en-US">
              <a:solidFill>
                <a:schemeClr val="tx2"/>
              </a:solidFill>
            </a:endParaRPr>
          </a:p>
        </p:txBody>
      </p:sp>
      <p:sp>
        <p:nvSpPr>
          <p:cNvPr id="95236" name="Rectangle 4"/>
          <p:cNvSpPr>
            <a:spLocks noGrp="1" noChangeArrowheads="1"/>
          </p:cNvSpPr>
          <p:nvPr>
            <p:ph type="title"/>
          </p:nvPr>
        </p:nvSpPr>
        <p:spPr/>
        <p:txBody>
          <a:bodyPr/>
          <a:lstStyle/>
          <a:p>
            <a:r>
              <a:rPr lang="en-US" altLang="en-US"/>
              <a:t>Review: Database Design</a:t>
            </a:r>
          </a:p>
        </p:txBody>
      </p:sp>
      <p:sp>
        <p:nvSpPr>
          <p:cNvPr id="95237" name="Rectangle 5"/>
          <p:cNvSpPr>
            <a:spLocks noGrp="1" noChangeArrowheads="1"/>
          </p:cNvSpPr>
          <p:nvPr>
            <p:ph type="body" idx="1"/>
          </p:nvPr>
        </p:nvSpPr>
        <p:spPr>
          <a:xfrm>
            <a:off x="76200" y="676275"/>
            <a:ext cx="8991600" cy="6096000"/>
          </a:xfrm>
        </p:spPr>
        <p:txBody>
          <a:bodyPr/>
          <a:lstStyle/>
          <a:p>
            <a:pPr>
              <a:lnSpc>
                <a:spcPct val="150000"/>
              </a:lnSpc>
            </a:pPr>
            <a:r>
              <a:rPr lang="en-US" altLang="en-US" dirty="0"/>
              <a:t>Requirements Analysis</a:t>
            </a:r>
          </a:p>
          <a:p>
            <a:pPr lvl="1">
              <a:lnSpc>
                <a:spcPct val="150000"/>
              </a:lnSpc>
            </a:pPr>
            <a:r>
              <a:rPr lang="en-US" altLang="en-US" dirty="0"/>
              <a:t> </a:t>
            </a:r>
            <a:r>
              <a:rPr lang="en-US" altLang="en-US" dirty="0" smtClean="0"/>
              <a:t>User </a:t>
            </a:r>
            <a:r>
              <a:rPr lang="en-US" altLang="en-US" dirty="0"/>
              <a:t>needs; what must database do?</a:t>
            </a:r>
          </a:p>
          <a:p>
            <a:pPr>
              <a:lnSpc>
                <a:spcPct val="150000"/>
              </a:lnSpc>
            </a:pPr>
            <a:r>
              <a:rPr lang="en-US" altLang="en-US" dirty="0"/>
              <a:t>Conceptual Design</a:t>
            </a:r>
          </a:p>
          <a:p>
            <a:pPr lvl="1">
              <a:lnSpc>
                <a:spcPct val="150000"/>
              </a:lnSpc>
            </a:pPr>
            <a:r>
              <a:rPr lang="en-US" altLang="en-US" dirty="0"/>
              <a:t> </a:t>
            </a:r>
            <a:r>
              <a:rPr lang="en-US" altLang="en-US" dirty="0" smtClean="0"/>
              <a:t>High </a:t>
            </a:r>
            <a:r>
              <a:rPr lang="en-US" altLang="en-US" dirty="0"/>
              <a:t>level </a:t>
            </a:r>
            <a:r>
              <a:rPr lang="en-US" altLang="en-US" dirty="0" smtClean="0"/>
              <a:t>description </a:t>
            </a:r>
            <a:r>
              <a:rPr lang="en-US" altLang="en-US" dirty="0"/>
              <a:t>(often done w/ER model)</a:t>
            </a:r>
          </a:p>
          <a:p>
            <a:pPr>
              <a:lnSpc>
                <a:spcPct val="150000"/>
              </a:lnSpc>
            </a:pPr>
            <a:r>
              <a:rPr lang="en-US" altLang="en-US" dirty="0"/>
              <a:t>Logical Design</a:t>
            </a:r>
          </a:p>
          <a:p>
            <a:pPr lvl="1">
              <a:lnSpc>
                <a:spcPct val="150000"/>
              </a:lnSpc>
            </a:pPr>
            <a:r>
              <a:rPr lang="en-US" altLang="en-US" dirty="0"/>
              <a:t> </a:t>
            </a:r>
            <a:r>
              <a:rPr lang="en-US" altLang="en-US" dirty="0" smtClean="0"/>
              <a:t>Translate </a:t>
            </a:r>
            <a:r>
              <a:rPr lang="en-US" altLang="en-US" dirty="0"/>
              <a:t>ER into </a:t>
            </a:r>
            <a:r>
              <a:rPr lang="en-US" altLang="en-US" dirty="0" smtClean="0"/>
              <a:t>DBMS(Relational) </a:t>
            </a:r>
            <a:r>
              <a:rPr lang="en-US" altLang="en-US" dirty="0"/>
              <a:t>data model</a:t>
            </a:r>
          </a:p>
          <a:p>
            <a:pPr>
              <a:lnSpc>
                <a:spcPct val="150000"/>
              </a:lnSpc>
            </a:pPr>
            <a:r>
              <a:rPr lang="en-US" altLang="en-US" dirty="0"/>
              <a:t>Schema Refinement </a:t>
            </a:r>
          </a:p>
          <a:p>
            <a:pPr lvl="1">
              <a:lnSpc>
                <a:spcPct val="150000"/>
              </a:lnSpc>
            </a:pPr>
            <a:r>
              <a:rPr lang="en-US" altLang="en-US" dirty="0"/>
              <a:t> </a:t>
            </a:r>
            <a:r>
              <a:rPr lang="en-US" altLang="en-US" dirty="0" smtClean="0"/>
              <a:t>Consistency, normalization</a:t>
            </a:r>
            <a:endParaRPr lang="en-US" altLang="en-US" dirty="0"/>
          </a:p>
          <a:p>
            <a:pPr>
              <a:lnSpc>
                <a:spcPct val="150000"/>
              </a:lnSpc>
            </a:pPr>
            <a:r>
              <a:rPr lang="en-US" altLang="en-US" dirty="0"/>
              <a:t>Physical Design - indexes, disk layout</a:t>
            </a:r>
          </a:p>
          <a:p>
            <a:pPr>
              <a:lnSpc>
                <a:spcPct val="150000"/>
              </a:lnSpc>
            </a:pPr>
            <a:r>
              <a:rPr lang="en-US" altLang="en-US" dirty="0"/>
              <a:t>Security Design - who accesses what</a:t>
            </a:r>
          </a:p>
        </p:txBody>
      </p:sp>
    </p:spTree>
    <p:extLst>
      <p:ext uri="{BB962C8B-B14F-4D97-AF65-F5344CB8AC3E}">
        <p14:creationId xmlns:p14="http://schemas.microsoft.com/office/powerpoint/2010/main" val="185104790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95237">
                                            <p:txEl>
                                              <p:pRg st="6" end="6"/>
                                            </p:txEl>
                                          </p:spTgt>
                                        </p:tgtEl>
                                        <p:attrNameLst>
                                          <p:attrName>style.color</p:attrName>
                                        </p:attrNameLst>
                                      </p:cBhvr>
                                      <p:to>
                                        <a:schemeClr val="accent2"/>
                                      </p:to>
                                    </p:animClr>
                                  </p:childTnLst>
                                </p:cTn>
                              </p:par>
                              <p:par>
                                <p:cTn id="7" presetID="3" presetClass="emph" presetSubtype="2" fill="hold" grpId="0" nodeType="withEffect">
                                  <p:stCondLst>
                                    <p:cond delay="0"/>
                                  </p:stCondLst>
                                  <p:childTnLst>
                                    <p:animClr clrSpc="rgb" dir="cw">
                                      <p:cBhvr override="childStyle">
                                        <p:cTn id="8" dur="2000" fill="hold"/>
                                        <p:tgtEl>
                                          <p:spTgt spid="95237">
                                            <p:txEl>
                                              <p:pRg st="7" end="7"/>
                                            </p:txEl>
                                          </p:spTgt>
                                        </p:tgtEl>
                                        <p:attrNameLst>
                                          <p:attrName>style.color</p:attrName>
                                        </p:attrNameLst>
                                      </p:cBhvr>
                                      <p:to>
                                        <a:schemeClr val="accent2"/>
                                      </p:to>
                                    </p:animClr>
                                  </p:childTnLst>
                                </p:cTn>
                              </p:par>
                              <p:par>
                                <p:cTn id="9" presetID="3" presetClass="emph" presetSubtype="2" fill="hold" grpId="1" nodeType="withEffect">
                                  <p:stCondLst>
                                    <p:cond delay="0"/>
                                  </p:stCondLst>
                                  <p:childTnLst>
                                    <p:animClr clrSpc="rgb" dir="cw">
                                      <p:cBhvr override="childStyle">
                                        <p:cTn id="10" dur="1000" fill="hold"/>
                                        <p:tgtEl>
                                          <p:spTgt spid="95237">
                                            <p:txEl>
                                              <p:pRg st="0" end="0"/>
                                            </p:txEl>
                                          </p:spTgt>
                                        </p:tgtEl>
                                        <p:attrNameLst>
                                          <p:attrName>style.color</p:attrName>
                                        </p:attrNameLst>
                                      </p:cBhvr>
                                      <p:to>
                                        <a:schemeClr val="bg2"/>
                                      </p:to>
                                    </p:animClr>
                                  </p:childTnLst>
                                </p:cTn>
                              </p:par>
                              <p:par>
                                <p:cTn id="11" presetID="3" presetClass="emph" presetSubtype="2" fill="hold" grpId="1" nodeType="withEffect">
                                  <p:stCondLst>
                                    <p:cond delay="0"/>
                                  </p:stCondLst>
                                  <p:childTnLst>
                                    <p:animClr clrSpc="rgb" dir="cw">
                                      <p:cBhvr override="childStyle">
                                        <p:cTn id="12" dur="1000" fill="hold"/>
                                        <p:tgtEl>
                                          <p:spTgt spid="95237">
                                            <p:txEl>
                                              <p:pRg st="1" end="1"/>
                                            </p:txEl>
                                          </p:spTgt>
                                        </p:tgtEl>
                                        <p:attrNameLst>
                                          <p:attrName>style.color</p:attrName>
                                        </p:attrNameLst>
                                      </p:cBhvr>
                                      <p:to>
                                        <a:schemeClr val="bg2"/>
                                      </p:to>
                                    </p:animClr>
                                  </p:childTnLst>
                                </p:cTn>
                              </p:par>
                              <p:par>
                                <p:cTn id="13" presetID="3" presetClass="emph" presetSubtype="2" fill="hold" grpId="1" nodeType="withEffect">
                                  <p:stCondLst>
                                    <p:cond delay="0"/>
                                  </p:stCondLst>
                                  <p:childTnLst>
                                    <p:animClr clrSpc="rgb" dir="cw">
                                      <p:cBhvr override="childStyle">
                                        <p:cTn id="14" dur="1000" fill="hold"/>
                                        <p:tgtEl>
                                          <p:spTgt spid="95237">
                                            <p:txEl>
                                              <p:pRg st="2" end="2"/>
                                            </p:txEl>
                                          </p:spTgt>
                                        </p:tgtEl>
                                        <p:attrNameLst>
                                          <p:attrName>style.color</p:attrName>
                                        </p:attrNameLst>
                                      </p:cBhvr>
                                      <p:to>
                                        <a:schemeClr val="bg2"/>
                                      </p:to>
                                    </p:animClr>
                                  </p:childTnLst>
                                </p:cTn>
                              </p:par>
                              <p:par>
                                <p:cTn id="15" presetID="3" presetClass="emph" presetSubtype="2" fill="hold" grpId="1" nodeType="withEffect">
                                  <p:stCondLst>
                                    <p:cond delay="0"/>
                                  </p:stCondLst>
                                  <p:childTnLst>
                                    <p:animClr clrSpc="rgb" dir="cw">
                                      <p:cBhvr override="childStyle">
                                        <p:cTn id="16" dur="1000" fill="hold"/>
                                        <p:tgtEl>
                                          <p:spTgt spid="95237">
                                            <p:txEl>
                                              <p:pRg st="3" end="3"/>
                                            </p:txEl>
                                          </p:spTgt>
                                        </p:tgtEl>
                                        <p:attrNameLst>
                                          <p:attrName>style.color</p:attrName>
                                        </p:attrNameLst>
                                      </p:cBhvr>
                                      <p:to>
                                        <a:schemeClr val="bg2"/>
                                      </p:to>
                                    </p:animClr>
                                  </p:childTnLst>
                                </p:cTn>
                              </p:par>
                              <p:par>
                                <p:cTn id="17" presetID="3" presetClass="emph" presetSubtype="2" fill="hold" grpId="1" nodeType="withEffect">
                                  <p:stCondLst>
                                    <p:cond delay="0"/>
                                  </p:stCondLst>
                                  <p:childTnLst>
                                    <p:animClr clrSpc="rgb" dir="cw">
                                      <p:cBhvr override="childStyle">
                                        <p:cTn id="18" dur="1000" fill="hold"/>
                                        <p:tgtEl>
                                          <p:spTgt spid="95237">
                                            <p:txEl>
                                              <p:pRg st="4" end="4"/>
                                            </p:txEl>
                                          </p:spTgt>
                                        </p:tgtEl>
                                        <p:attrNameLst>
                                          <p:attrName>style.color</p:attrName>
                                        </p:attrNameLst>
                                      </p:cBhvr>
                                      <p:to>
                                        <a:schemeClr val="bg2"/>
                                      </p:to>
                                    </p:animClr>
                                  </p:childTnLst>
                                </p:cTn>
                              </p:par>
                              <p:par>
                                <p:cTn id="19" presetID="3" presetClass="emph" presetSubtype="2" fill="hold" grpId="1" nodeType="withEffect">
                                  <p:stCondLst>
                                    <p:cond delay="0"/>
                                  </p:stCondLst>
                                  <p:childTnLst>
                                    <p:animClr clrSpc="rgb" dir="cw">
                                      <p:cBhvr override="childStyle">
                                        <p:cTn id="20" dur="1000" fill="hold"/>
                                        <p:tgtEl>
                                          <p:spTgt spid="95237">
                                            <p:txEl>
                                              <p:pRg st="5" end="5"/>
                                            </p:txEl>
                                          </p:spTgt>
                                        </p:tgtEl>
                                        <p:attrNameLst>
                                          <p:attrName>style.color</p:attrName>
                                        </p:attrNameLst>
                                      </p:cBhvr>
                                      <p:to>
                                        <a:schemeClr val="bg2"/>
                                      </p:to>
                                    </p:animClr>
                                  </p:childTnLst>
                                </p:cTn>
                              </p:par>
                              <p:par>
                                <p:cTn id="21" presetID="3" presetClass="emph" presetSubtype="2" fill="hold" grpId="1" nodeType="withEffect">
                                  <p:stCondLst>
                                    <p:cond delay="0"/>
                                  </p:stCondLst>
                                  <p:childTnLst>
                                    <p:animClr clrSpc="rgb" dir="cw">
                                      <p:cBhvr override="childStyle">
                                        <p:cTn id="22" dur="1000" fill="hold"/>
                                        <p:tgtEl>
                                          <p:spTgt spid="95237">
                                            <p:txEl>
                                              <p:pRg st="8" end="8"/>
                                            </p:txEl>
                                          </p:spTgt>
                                        </p:tgtEl>
                                        <p:attrNameLst>
                                          <p:attrName>style.color</p:attrName>
                                        </p:attrNameLst>
                                      </p:cBhvr>
                                      <p:to>
                                        <a:schemeClr val="bg2"/>
                                      </p:to>
                                    </p:animClr>
                                  </p:childTnLst>
                                </p:cTn>
                              </p:par>
                              <p:par>
                                <p:cTn id="23" presetID="3" presetClass="emph" presetSubtype="2" fill="hold" grpId="1" nodeType="withEffect">
                                  <p:stCondLst>
                                    <p:cond delay="0"/>
                                  </p:stCondLst>
                                  <p:childTnLst>
                                    <p:animClr clrSpc="rgb" dir="cw">
                                      <p:cBhvr override="childStyle">
                                        <p:cTn id="24" dur="1000" fill="hold"/>
                                        <p:tgtEl>
                                          <p:spTgt spid="95237">
                                            <p:txEl>
                                              <p:pRg st="9" end="9"/>
                                            </p:txEl>
                                          </p:spTgt>
                                        </p:tgtEl>
                                        <p:attrNameLst>
                                          <p:attrName>style.color</p:attrName>
                                        </p:attrNameLst>
                                      </p:cBhvr>
                                      <p:to>
                                        <a:schemeClr val="bg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7" grpId="0" build="p"/>
      <p:bldP spid="95237" grpId="1"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5" name="Rectangle 4"/>
          <p:cNvSpPr/>
          <p:nvPr/>
        </p:nvSpPr>
        <p:spPr>
          <a:xfrm>
            <a:off x="19878" y="6324600"/>
            <a:ext cx="9144000" cy="472758"/>
          </a:xfrm>
          <a:prstGeom prst="rect">
            <a:avLst/>
          </a:prstGeom>
        </p:spPr>
        <p:txBody>
          <a:bodyPr wrap="square">
            <a:spAutoFit/>
          </a:bodyPr>
          <a:lstStyle/>
          <a:p>
            <a:pPr marL="342900" lvl="0" indent="-342900">
              <a:lnSpc>
                <a:spcPct val="103000"/>
              </a:lnSpc>
              <a:spcAft>
                <a:spcPts val="130"/>
              </a:spcAft>
              <a:buClr>
                <a:srgbClr val="000000"/>
              </a:buClr>
              <a:buSzPts val="2800"/>
              <a:buFont typeface="Wingdings" panose="05000000000000000000" pitchFamily="2" charset="2"/>
              <a:buChar char="§"/>
            </a:pPr>
            <a:r>
              <a:rPr lang="en-US" b="1" dirty="0" smtClean="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FD2  IS </a:t>
            </a:r>
            <a:r>
              <a:rPr lang="en-US" b="1" dirty="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PARTIAL DEPENDENCY!!</a:t>
            </a:r>
            <a:endParaRPr lang="en-US" sz="1050" dirty="0">
              <a:solidFill>
                <a:srgbClr val="000000"/>
              </a:solidFill>
              <a:uFill>
                <a:solidFill>
                  <a:srgbClr val="000000"/>
                </a:solidFill>
              </a:uFill>
              <a:ea typeface="Arial" panose="020B0604020202020204" pitchFamily="34" charset="0"/>
              <a:cs typeface="Arial" panose="020B0604020202020204" pitchFamily="34" charset="0"/>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935205815"/>
              </p:ext>
            </p:extLst>
          </p:nvPr>
        </p:nvGraphicFramePr>
        <p:xfrm>
          <a:off x="82825" y="993090"/>
          <a:ext cx="8971723" cy="2926080"/>
        </p:xfrm>
        <a:graphic>
          <a:graphicData uri="http://schemas.openxmlformats.org/drawingml/2006/table">
            <a:tbl>
              <a:tblPr firstRow="1" bandRow="1">
                <a:tableStyleId>{00A15C55-8517-42AA-B614-E9B94910E393}</a:tableStyleId>
              </a:tblPr>
              <a:tblGrid>
                <a:gridCol w="2242931">
                  <a:extLst>
                    <a:ext uri="{9D8B030D-6E8A-4147-A177-3AD203B41FA5}">
                      <a16:colId xmlns:a16="http://schemas.microsoft.com/office/drawing/2014/main" val="565815035"/>
                    </a:ext>
                  </a:extLst>
                </a:gridCol>
                <a:gridCol w="2242931">
                  <a:extLst>
                    <a:ext uri="{9D8B030D-6E8A-4147-A177-3AD203B41FA5}">
                      <a16:colId xmlns:a16="http://schemas.microsoft.com/office/drawing/2014/main" val="687941346"/>
                    </a:ext>
                  </a:extLst>
                </a:gridCol>
                <a:gridCol w="1625312">
                  <a:extLst>
                    <a:ext uri="{9D8B030D-6E8A-4147-A177-3AD203B41FA5}">
                      <a16:colId xmlns:a16="http://schemas.microsoft.com/office/drawing/2014/main" val="1698236834"/>
                    </a:ext>
                  </a:extLst>
                </a:gridCol>
                <a:gridCol w="2860549">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2</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8" name="Rectangle 7"/>
          <p:cNvSpPr/>
          <p:nvPr/>
        </p:nvSpPr>
        <p:spPr>
          <a:xfrm>
            <a:off x="19878" y="4055816"/>
            <a:ext cx="9144000" cy="1987404"/>
          </a:xfrm>
          <a:prstGeom prst="rect">
            <a:avLst/>
          </a:prstGeom>
        </p:spPr>
        <p:txBody>
          <a:bodyPr wrap="square">
            <a:spAutoFit/>
          </a:bodyPr>
          <a:lstStyle/>
          <a:p>
            <a:pPr marL="342900" lvl="0" indent="-342900">
              <a:lnSpc>
                <a:spcPct val="150000"/>
              </a:lnSpc>
              <a:spcAft>
                <a:spcPts val="130"/>
              </a:spcAft>
              <a:buClr>
                <a:srgbClr val="000000"/>
              </a:buClr>
              <a:buSzPts val="2800"/>
              <a:buFont typeface="Wingdings" panose="05000000000000000000" pitchFamily="2" charset="2"/>
              <a:buChar char="§"/>
            </a:pPr>
            <a:r>
              <a:rPr lang="en-US" sz="2800" b="1"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Functional Dependencies</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FD1: {</a:t>
            </a:r>
            <a:r>
              <a:rPr lang="en-US" sz="2800" dirty="0" err="1" smtClean="0">
                <a:solidFill>
                  <a:sysClr val="windowText" lastClr="000000"/>
                </a:solidFill>
                <a:latin typeface="Candara" panose="020E0502030303020204" pitchFamily="34" charset="0"/>
              </a:rPr>
              <a:t>Student_ID</a:t>
            </a:r>
            <a:r>
              <a:rPr lang="en-US" sz="2800" dirty="0" smtClean="0">
                <a:solidFill>
                  <a:sysClr val="windowText" lastClr="000000"/>
                </a:solidFill>
                <a:latin typeface="Candara" panose="020E0502030303020204" pitchFamily="34" charset="0"/>
              </a:rPr>
              <a:t>,</a:t>
            </a:r>
            <a:r>
              <a:rPr lang="en-US" sz="2800" dirty="0">
                <a:solidFill>
                  <a:sysClr val="windowText" lastClr="000000"/>
                </a:solidFill>
                <a:latin typeface="Candara" panose="020E0502030303020204" pitchFamily="34" charset="0"/>
              </a:rPr>
              <a:t> </a:t>
            </a:r>
            <a:r>
              <a:rPr lang="en-US" sz="2800" dirty="0" err="1">
                <a:solidFill>
                  <a:sysClr val="windowText" lastClr="000000"/>
                </a:solidFill>
                <a:latin typeface="Candara" panose="020E0502030303020204" pitchFamily="34" charset="0"/>
              </a:rPr>
              <a:t>Subject_ID</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Marks Teacher</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ysClr val="windowText" lastClr="000000"/>
                </a:solidFill>
                <a:latin typeface="Candara" panose="020E0502030303020204" pitchFamily="34" charset="0"/>
              </a:rPr>
              <a:t>FD2: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a:t>
            </a:r>
            <a:r>
              <a:rPr lang="en-US" sz="2800" dirty="0" err="1" smtClean="0">
                <a:solidFill>
                  <a:sysClr val="windowText" lastClr="000000"/>
                </a:solidFill>
                <a:latin typeface="Candara" panose="020E0502030303020204" pitchFamily="34" charset="0"/>
              </a:rPr>
              <a:t>Subject_ID</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p:txBody>
      </p:sp>
    </p:spTree>
    <p:extLst>
      <p:ext uri="{BB962C8B-B14F-4D97-AF65-F5344CB8AC3E}">
        <p14:creationId xmlns:p14="http://schemas.microsoft.com/office/powerpoint/2010/main" val="588852256"/>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6" name="Content Placeholder 6"/>
          <p:cNvGraphicFramePr>
            <a:graphicFrameLocks noGrp="1"/>
          </p:cNvGraphicFramePr>
          <p:nvPr>
            <p:ph idx="1"/>
            <p:extLst>
              <p:ext uri="{D42A27DB-BD31-4B8C-83A1-F6EECF244321}">
                <p14:modId xmlns:p14="http://schemas.microsoft.com/office/powerpoint/2010/main" val="592236425"/>
              </p:ext>
            </p:extLst>
          </p:nvPr>
        </p:nvGraphicFramePr>
        <p:xfrm>
          <a:off x="2630557" y="670560"/>
          <a:ext cx="6477000" cy="2926080"/>
        </p:xfrm>
        <a:graphic>
          <a:graphicData uri="http://schemas.openxmlformats.org/drawingml/2006/table">
            <a:tbl>
              <a:tblPr firstRow="1" bandRow="1">
                <a:tableStyleId>{00A15C55-8517-42AA-B614-E9B94910E393}</a:tableStyleId>
              </a:tblPr>
              <a:tblGrid>
                <a:gridCol w="2035119">
                  <a:extLst>
                    <a:ext uri="{9D8B030D-6E8A-4147-A177-3AD203B41FA5}">
                      <a16:colId xmlns:a16="http://schemas.microsoft.com/office/drawing/2014/main" val="565815035"/>
                    </a:ext>
                  </a:extLst>
                </a:gridCol>
                <a:gridCol w="2719275">
                  <a:extLst>
                    <a:ext uri="{9D8B030D-6E8A-4147-A177-3AD203B41FA5}">
                      <a16:colId xmlns:a16="http://schemas.microsoft.com/office/drawing/2014/main" val="687941346"/>
                    </a:ext>
                  </a:extLst>
                </a:gridCol>
                <a:gridCol w="1722606">
                  <a:extLst>
                    <a:ext uri="{9D8B030D-6E8A-4147-A177-3AD203B41FA5}">
                      <a16:colId xmlns:a16="http://schemas.microsoft.com/office/drawing/2014/main" val="1698236834"/>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graphicFrame>
        <p:nvGraphicFramePr>
          <p:cNvPr id="9" name="Content Placeholder 6"/>
          <p:cNvGraphicFramePr>
            <a:graphicFrameLocks/>
          </p:cNvGraphicFramePr>
          <p:nvPr>
            <p:extLst>
              <p:ext uri="{D42A27DB-BD31-4B8C-83A1-F6EECF244321}">
                <p14:modId xmlns:p14="http://schemas.microsoft.com/office/powerpoint/2010/main" val="2859454026"/>
              </p:ext>
            </p:extLst>
          </p:nvPr>
        </p:nvGraphicFramePr>
        <p:xfrm>
          <a:off x="2630557" y="3810000"/>
          <a:ext cx="6477000" cy="2926080"/>
        </p:xfrm>
        <a:graphic>
          <a:graphicData uri="http://schemas.openxmlformats.org/drawingml/2006/table">
            <a:tbl>
              <a:tblPr firstRow="1" bandRow="1">
                <a:tableStyleId>{00A15C55-8517-42AA-B614-E9B94910E393}</a:tableStyleId>
              </a:tblPr>
              <a:tblGrid>
                <a:gridCol w="1848321">
                  <a:extLst>
                    <a:ext uri="{9D8B030D-6E8A-4147-A177-3AD203B41FA5}">
                      <a16:colId xmlns:a16="http://schemas.microsoft.com/office/drawing/2014/main" val="687941346"/>
                    </a:ext>
                  </a:extLst>
                </a:gridCol>
                <a:gridCol w="2495079">
                  <a:extLst>
                    <a:ext uri="{9D8B030D-6E8A-4147-A177-3AD203B41FA5}">
                      <a16:colId xmlns:a16="http://schemas.microsoft.com/office/drawing/2014/main" val="1698236834"/>
                    </a:ext>
                  </a:extLst>
                </a:gridCol>
                <a:gridCol w="2133600">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Subject_Name</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3</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r>
                        <a:rPr lang="en-US" sz="2800" dirty="0" smtClean="0">
                          <a:solidFill>
                            <a:sysClr val="windowText" lastClr="000000"/>
                          </a:solidFill>
                          <a:latin typeface="Candara" panose="020E0502030303020204" pitchFamily="34" charset="0"/>
                        </a:rPr>
                        <a:t>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10" name="Title 1"/>
          <p:cNvSpPr txBox="1">
            <a:spLocks/>
          </p:cNvSpPr>
          <p:nvPr/>
        </p:nvSpPr>
        <p:spPr bwMode="auto">
          <a:xfrm>
            <a:off x="0" y="3390900"/>
            <a:ext cx="1066800" cy="609600"/>
          </a:xfrm>
          <a:prstGeom prst="rect">
            <a:avLst/>
          </a:prstGeom>
          <a:solidFill>
            <a:schemeClr val="tx2">
              <a:lumMod val="20000"/>
              <a:lumOff val="80000"/>
            </a:schemeClr>
          </a:solidFill>
          <a:ln>
            <a:noFill/>
          </a:ln>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sz="2800" b="1" kern="0" dirty="0" smtClean="0">
                <a:solidFill>
                  <a:schemeClr val="bg2"/>
                </a:solidFill>
                <a:effectLst>
                  <a:outerShdw blurRad="38100" dist="38100" dir="2700000" algn="tl">
                    <a:srgbClr val="000000">
                      <a:alpha val="43137"/>
                    </a:srgbClr>
                  </a:outerShdw>
                </a:effectLst>
                <a:latin typeface="Candara" panose="020E0502030303020204" pitchFamily="34" charset="0"/>
              </a:rPr>
              <a:t>(2NF)</a:t>
            </a:r>
            <a:endParaRPr lang="en-US" sz="2800" b="1" kern="0" dirty="0">
              <a:solidFill>
                <a:schemeClr val="bg2"/>
              </a:solidFill>
              <a:effectLst>
                <a:outerShdw blurRad="38100" dist="38100" dir="2700000" algn="tl">
                  <a:srgbClr val="000000">
                    <a:alpha val="43137"/>
                  </a:srgbClr>
                </a:outerShdw>
              </a:effectLst>
              <a:latin typeface="Candara" panose="020E0502030303020204" pitchFamily="34" charset="0"/>
            </a:endParaRPr>
          </a:p>
        </p:txBody>
      </p:sp>
      <p:sp>
        <p:nvSpPr>
          <p:cNvPr id="13" name="Chevron 12"/>
          <p:cNvSpPr/>
          <p:nvPr/>
        </p:nvSpPr>
        <p:spPr bwMode="auto">
          <a:xfrm flipH="1">
            <a:off x="1116495" y="1981200"/>
            <a:ext cx="1295400" cy="3429000"/>
          </a:xfrm>
          <a:prstGeom prst="chevron">
            <a:avLst>
              <a:gd name="adj" fmla="val 95937"/>
            </a:avLst>
          </a:prstGeom>
          <a:solidFill>
            <a:schemeClr val="tx2">
              <a:lumMod val="20000"/>
              <a:lumOff val="80000"/>
            </a:schemeClr>
          </a:solidFill>
          <a:ln w="9525" cap="flat" cmpd="sng" algn="ctr">
            <a:solidFill>
              <a:srgbClr val="0070C0"/>
            </a:solidFill>
            <a:prstDash val="solid"/>
            <a:round/>
            <a:headEnd type="none" w="med" len="med"/>
            <a:tailEnd type="none" w="med" len="med"/>
          </a:ln>
          <a:effectLst>
            <a:glow rad="228600">
              <a:schemeClr val="accent4">
                <a:satMod val="175000"/>
                <a:alpha val="40000"/>
              </a:schemeClr>
            </a:glow>
          </a:effectLst>
          <a:scene3d>
            <a:camera prst="orthographicFront"/>
            <a:lightRig rig="threePt" dir="t"/>
          </a:scene3d>
          <a:sp3d>
            <a:bevelT w="139700" h="139700" prst="divot"/>
          </a:sp3d>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275166020"/>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1503625754"/>
              </p:ext>
            </p:extLst>
          </p:nvPr>
        </p:nvGraphicFramePr>
        <p:xfrm>
          <a:off x="50799" y="685800"/>
          <a:ext cx="9042402" cy="1956755"/>
        </p:xfrm>
        <a:graphic>
          <a:graphicData uri="http://schemas.openxmlformats.org/drawingml/2006/table">
            <a:tbl>
              <a:tblPr firstRow="1" firstCol="1" bandRow="1">
                <a:tableStyleId>{C4B1156A-380E-4F78-BDF5-A606A8083BF9}</a:tableStyleId>
              </a:tblPr>
              <a:tblGrid>
                <a:gridCol w="1878846">
                  <a:extLst>
                    <a:ext uri="{9D8B030D-6E8A-4147-A177-3AD203B41FA5}">
                      <a16:colId xmlns:a16="http://schemas.microsoft.com/office/drawing/2014/main" val="182980641"/>
                    </a:ext>
                  </a:extLst>
                </a:gridCol>
                <a:gridCol w="1346955">
                  <a:extLst>
                    <a:ext uri="{9D8B030D-6E8A-4147-A177-3AD203B41FA5}">
                      <a16:colId xmlns:a16="http://schemas.microsoft.com/office/drawing/2014/main" val="2381889598"/>
                    </a:ext>
                  </a:extLst>
                </a:gridCol>
                <a:gridCol w="2971800">
                  <a:extLst>
                    <a:ext uri="{9D8B030D-6E8A-4147-A177-3AD203B41FA5}">
                      <a16:colId xmlns:a16="http://schemas.microsoft.com/office/drawing/2014/main" val="1781663210"/>
                    </a:ext>
                  </a:extLst>
                </a:gridCol>
                <a:gridCol w="1083231">
                  <a:extLst>
                    <a:ext uri="{9D8B030D-6E8A-4147-A177-3AD203B41FA5}">
                      <a16:colId xmlns:a16="http://schemas.microsoft.com/office/drawing/2014/main" val="1807449772"/>
                    </a:ext>
                  </a:extLst>
                </a:gridCol>
                <a:gridCol w="1761570">
                  <a:extLst>
                    <a:ext uri="{9D8B030D-6E8A-4147-A177-3AD203B41FA5}">
                      <a16:colId xmlns:a16="http://schemas.microsoft.com/office/drawing/2014/main" val="739760248"/>
                    </a:ext>
                  </a:extLst>
                </a:gridCol>
              </a:tblGrid>
              <a:tr h="354890">
                <a:tc>
                  <a:txBody>
                    <a:bodyPr/>
                    <a:lstStyle/>
                    <a:p>
                      <a:pPr>
                        <a:lnSpc>
                          <a:spcPct val="107000"/>
                        </a:lnSpc>
                        <a:spcAft>
                          <a:spcPts val="0"/>
                        </a:spcAft>
                      </a:pPr>
                      <a:r>
                        <a:rPr lang="en-US" sz="2400" dirty="0">
                          <a:solidFill>
                            <a:schemeClr val="bg1"/>
                          </a:solidFill>
                          <a:effectLst/>
                        </a:rPr>
                        <a:t>ID</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extLst>
                  <a:ext uri="{0D108BD9-81ED-4DB2-BD59-A6C34878D82A}">
                    <a16:rowId xmlns:a16="http://schemas.microsoft.com/office/drawing/2014/main" val="1783153583"/>
                  </a:ext>
                </a:extLst>
              </a:tr>
              <a:tr h="354890">
                <a:tc>
                  <a:txBody>
                    <a:bodyPr/>
                    <a:lstStyle/>
                    <a:p>
                      <a:pPr>
                        <a:lnSpc>
                          <a:spcPct val="107000"/>
                        </a:lnSpc>
                        <a:spcAft>
                          <a:spcPts val="0"/>
                        </a:spcAft>
                      </a:pPr>
                      <a:r>
                        <a:rPr lang="en-US" sz="2400" dirty="0">
                          <a:effectLst/>
                        </a:rPr>
                        <a:t>SQL101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4/2/10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5</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14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823620087"/>
                  </a:ext>
                </a:extLst>
              </a:tr>
              <a:tr h="354890">
                <a:tc>
                  <a:txBody>
                    <a:bodyPr/>
                    <a:lstStyle/>
                    <a:p>
                      <a:pPr>
                        <a:lnSpc>
                          <a:spcPct val="107000"/>
                        </a:lnSpc>
                        <a:spcAft>
                          <a:spcPts val="0"/>
                        </a:spcAft>
                      </a:pPr>
                      <a:r>
                        <a:rPr lang="en-US" sz="2400" dirty="0" smtClean="0">
                          <a:effectLst/>
                        </a:rPr>
                        <a:t>SQL101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smtClean="0">
                          <a:effectLst/>
                        </a:rPr>
                        <a:t>9</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403022227"/>
                  </a:ext>
                </a:extLst>
              </a:tr>
              <a:tr h="354890">
                <a:tc>
                  <a:txBody>
                    <a:bodyPr/>
                    <a:lstStyle/>
                    <a:p>
                      <a:pPr>
                        <a:lnSpc>
                          <a:spcPct val="107000"/>
                        </a:lnSpc>
                        <a:spcAft>
                          <a:spcPts val="0"/>
                        </a:spcAft>
                      </a:pPr>
                      <a:r>
                        <a:rPr lang="en-US" sz="2400">
                          <a:effectLst/>
                        </a:rPr>
                        <a:t>SQL101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6/9/10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Intro to SQL</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4</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8</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3493246512"/>
                  </a:ext>
                </a:extLst>
              </a:tr>
              <a:tr h="354890">
                <a:tc>
                  <a:txBody>
                    <a:bodyPr/>
                    <a:lstStyle/>
                    <a:p>
                      <a:pPr>
                        <a:lnSpc>
                          <a:spcPct val="107000"/>
                        </a:lnSpc>
                        <a:spcAft>
                          <a:spcPts val="0"/>
                        </a:spcAft>
                      </a:pPr>
                      <a:r>
                        <a:rPr lang="en-US" sz="2400">
                          <a:effectLst/>
                        </a:rPr>
                        <a:t>DB101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Database Design</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6</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11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2982193068"/>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292021436"/>
              </p:ext>
            </p:extLst>
          </p:nvPr>
        </p:nvGraphicFramePr>
        <p:xfrm>
          <a:off x="0" y="4495800"/>
          <a:ext cx="4902200" cy="1956755"/>
        </p:xfrm>
        <a:graphic>
          <a:graphicData uri="http://schemas.openxmlformats.org/drawingml/2006/table">
            <a:tbl>
              <a:tblPr firstRow="1" firstCol="1" bandRow="1">
                <a:tableStyleId>{C4B1156A-380E-4F78-BDF5-A606A8083BF9}</a:tableStyleId>
              </a:tblPr>
              <a:tblGrid>
                <a:gridCol w="1508369">
                  <a:extLst>
                    <a:ext uri="{9D8B030D-6E8A-4147-A177-3AD203B41FA5}">
                      <a16:colId xmlns:a16="http://schemas.microsoft.com/office/drawing/2014/main" val="955569494"/>
                    </a:ext>
                  </a:extLst>
                </a:gridCol>
                <a:gridCol w="1218298">
                  <a:extLst>
                    <a:ext uri="{9D8B030D-6E8A-4147-A177-3AD203B41FA5}">
                      <a16:colId xmlns:a16="http://schemas.microsoft.com/office/drawing/2014/main" val="352878218"/>
                    </a:ext>
                  </a:extLst>
                </a:gridCol>
                <a:gridCol w="1131277">
                  <a:extLst>
                    <a:ext uri="{9D8B030D-6E8A-4147-A177-3AD203B41FA5}">
                      <a16:colId xmlns:a16="http://schemas.microsoft.com/office/drawing/2014/main" val="3633269215"/>
                    </a:ext>
                  </a:extLst>
                </a:gridCol>
                <a:gridCol w="1044256">
                  <a:extLst>
                    <a:ext uri="{9D8B030D-6E8A-4147-A177-3AD203B41FA5}">
                      <a16:colId xmlns:a16="http://schemas.microsoft.com/office/drawing/2014/main" val="3988160872"/>
                    </a:ext>
                  </a:extLst>
                </a:gridCol>
              </a:tblGrid>
              <a:tr h="370840">
                <a:tc>
                  <a:txBody>
                    <a:bodyPr/>
                    <a:lstStyle/>
                    <a:p>
                      <a:pPr>
                        <a:lnSpc>
                          <a:spcPct val="107000"/>
                        </a:lnSpc>
                        <a:spcAft>
                          <a:spcPts val="0"/>
                        </a:spcAft>
                      </a:pPr>
                      <a:r>
                        <a:rPr lang="en-US" sz="2400" dirty="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101942148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4/2/10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5</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14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290981463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2</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smtClean="0">
                          <a:effectLst/>
                        </a:rPr>
                        <a:t>9</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62160832"/>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6/9/10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8</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4057881784"/>
                  </a:ext>
                </a:extLst>
              </a:tr>
              <a:tr h="370840">
                <a:tc>
                  <a:txBody>
                    <a:bodyPr/>
                    <a:lstStyle/>
                    <a:p>
                      <a:pPr>
                        <a:lnSpc>
                          <a:spcPct val="107000"/>
                        </a:lnSpc>
                        <a:spcAft>
                          <a:spcPts val="0"/>
                        </a:spcAft>
                      </a:pPr>
                      <a:r>
                        <a:rPr lang="en-US" sz="2400" b="1" dirty="0">
                          <a:effectLst/>
                        </a:rPr>
                        <a:t>DB101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11</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34102106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3452229"/>
              </p:ext>
            </p:extLst>
          </p:nvPr>
        </p:nvGraphicFramePr>
        <p:xfrm>
          <a:off x="5125720" y="4495800"/>
          <a:ext cx="3962400" cy="1174053"/>
        </p:xfrm>
        <a:graphic>
          <a:graphicData uri="http://schemas.openxmlformats.org/drawingml/2006/table">
            <a:tbl>
              <a:tblPr firstRow="1" firstCol="1" bandRow="1">
                <a:tableStyleId>{ED083AE6-46FA-4A59-8FB0-9F97EB10719F}</a:tableStyleId>
              </a:tblPr>
              <a:tblGrid>
                <a:gridCol w="1447800">
                  <a:extLst>
                    <a:ext uri="{9D8B030D-6E8A-4147-A177-3AD203B41FA5}">
                      <a16:colId xmlns:a16="http://schemas.microsoft.com/office/drawing/2014/main" val="3727887792"/>
                    </a:ext>
                  </a:extLst>
                </a:gridCol>
                <a:gridCol w="2514600">
                  <a:extLst>
                    <a:ext uri="{9D8B030D-6E8A-4147-A177-3AD203B41FA5}">
                      <a16:colId xmlns:a16="http://schemas.microsoft.com/office/drawing/2014/main" val="2725739102"/>
                    </a:ext>
                  </a:extLst>
                </a:gridCol>
              </a:tblGrid>
              <a:tr h="370840">
                <a:tc>
                  <a:txBody>
                    <a:bodyPr/>
                    <a:lstStyle/>
                    <a:p>
                      <a:pPr>
                        <a:lnSpc>
                          <a:spcPct val="107000"/>
                        </a:lnSpc>
                        <a:spcAft>
                          <a:spcPts val="0"/>
                        </a:spcAft>
                      </a:pPr>
                      <a:r>
                        <a:rPr lang="en-US" sz="2400" dirty="0" smtClean="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3440180670"/>
                  </a:ext>
                </a:extLst>
              </a:tr>
              <a:tr h="370840">
                <a:tc>
                  <a:txBody>
                    <a:bodyPr/>
                    <a:lstStyle/>
                    <a:p>
                      <a:pPr>
                        <a:lnSpc>
                          <a:spcPct val="107000"/>
                        </a:lnSpc>
                        <a:spcAft>
                          <a:spcPts val="0"/>
                        </a:spcAft>
                      </a:pPr>
                      <a:r>
                        <a:rPr lang="en-US" sz="2400" dirty="0">
                          <a:effectLst/>
                        </a:rPr>
                        <a:t>SQL101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tc>
                  <a:txBody>
                    <a:bodyPr/>
                    <a:lstStyle/>
                    <a:p>
                      <a:pPr>
                        <a:lnSpc>
                          <a:spcPct val="107000"/>
                        </a:lnSpc>
                        <a:spcAft>
                          <a:spcPts val="0"/>
                        </a:spcAft>
                      </a:pPr>
                      <a:r>
                        <a:rPr lang="en-US" sz="2400" dirty="0">
                          <a:effectLst/>
                        </a:rPr>
                        <a:t>Intro to SQL</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extLst>
                  <a:ext uri="{0D108BD9-81ED-4DB2-BD59-A6C34878D82A}">
                    <a16:rowId xmlns:a16="http://schemas.microsoft.com/office/drawing/2014/main" val="3406040380"/>
                  </a:ext>
                </a:extLst>
              </a:tr>
              <a:tr h="370840">
                <a:tc>
                  <a:txBody>
                    <a:bodyPr/>
                    <a:lstStyle/>
                    <a:p>
                      <a:pPr>
                        <a:lnSpc>
                          <a:spcPct val="107000"/>
                        </a:lnSpc>
                        <a:spcAft>
                          <a:spcPts val="0"/>
                        </a:spcAft>
                      </a:pPr>
                      <a:r>
                        <a:rPr lang="en-US" sz="2400" dirty="0">
                          <a:effectLst/>
                        </a:rPr>
                        <a:t>DB 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Database Design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87663535"/>
                  </a:ext>
                </a:extLst>
              </a:tr>
            </a:tbl>
          </a:graphicData>
        </a:graphic>
      </p:graphicFrame>
      <p:sp>
        <p:nvSpPr>
          <p:cNvPr id="6" name="Half Frame 5"/>
          <p:cNvSpPr/>
          <p:nvPr/>
        </p:nvSpPr>
        <p:spPr bwMode="auto">
          <a:xfrm rot="2341714">
            <a:off x="4061978" y="3433508"/>
            <a:ext cx="2266886" cy="1757905"/>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1145769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6"/>
          <p:cNvSpPr>
            <a:spLocks noGrp="1" noChangeArrowheads="1"/>
          </p:cNvSpPr>
          <p:nvPr>
            <p:ph type="title"/>
          </p:nvPr>
        </p:nvSpPr>
        <p:spPr>
          <a:xfrm>
            <a:off x="0" y="-1929"/>
            <a:ext cx="9144000" cy="720725"/>
          </a:xfrm>
        </p:spPr>
        <p:txBody>
          <a:bodyPr/>
          <a:lstStyle/>
          <a:p>
            <a:pPr eaLnBrk="1" hangingPunct="1"/>
            <a:r>
              <a:rPr lang="en-US" altLang="en-US" sz="3200" dirty="0" smtClean="0"/>
              <a:t>Second Normal Form</a:t>
            </a:r>
          </a:p>
        </p:txBody>
      </p:sp>
      <p:sp>
        <p:nvSpPr>
          <p:cNvPr id="82947" name="Rectangle 7"/>
          <p:cNvSpPr>
            <a:spLocks noGrp="1" noChangeArrowheads="1"/>
          </p:cNvSpPr>
          <p:nvPr>
            <p:ph idx="1"/>
          </p:nvPr>
        </p:nvSpPr>
        <p:spPr>
          <a:xfrm>
            <a:off x="50800" y="762000"/>
            <a:ext cx="9042400" cy="6035040"/>
          </a:xfrm>
        </p:spPr>
        <p:txBody>
          <a:bodyPr/>
          <a:lstStyle/>
          <a:p>
            <a:pPr marL="0" indent="0" eaLnBrk="1" hangingPunct="1">
              <a:lnSpc>
                <a:spcPct val="200000"/>
              </a:lnSpc>
              <a:buNone/>
            </a:pPr>
            <a:r>
              <a:rPr lang="en-US" altLang="en-US" dirty="0" smtClean="0"/>
              <a:t>A relation schema R is in </a:t>
            </a:r>
            <a:r>
              <a:rPr lang="en-US" altLang="en-US" b="1" dirty="0" smtClean="0"/>
              <a:t>second normal form (2NF)</a:t>
            </a:r>
            <a:r>
              <a:rPr lang="en-US" altLang="en-US" dirty="0" smtClean="0"/>
              <a:t> if</a:t>
            </a:r>
          </a:p>
          <a:p>
            <a:pPr lvl="1" eaLnBrk="1" hangingPunct="1">
              <a:lnSpc>
                <a:spcPct val="200000"/>
              </a:lnSpc>
            </a:pPr>
            <a:r>
              <a:rPr lang="en-US" altLang="en-US" sz="2800" b="1" dirty="0" smtClean="0"/>
              <a:t>every</a:t>
            </a:r>
            <a:r>
              <a:rPr lang="en-US" altLang="en-US" sz="2800" dirty="0" smtClean="0"/>
              <a:t> </a:t>
            </a:r>
            <a:r>
              <a:rPr lang="en-US" altLang="en-US" sz="2800" b="1" dirty="0" smtClean="0"/>
              <a:t>non-prime attribute </a:t>
            </a:r>
            <a:r>
              <a:rPr lang="en-US" altLang="en-US" sz="2800" dirty="0" smtClean="0"/>
              <a:t>A in R is fully functionally </a:t>
            </a:r>
            <a:r>
              <a:rPr lang="en-US" altLang="en-US" sz="2800" b="1" dirty="0" smtClean="0"/>
              <a:t>dependent on the primary key.</a:t>
            </a:r>
          </a:p>
          <a:p>
            <a:pPr eaLnBrk="1" hangingPunct="1">
              <a:lnSpc>
                <a:spcPct val="200000"/>
              </a:lnSpc>
            </a:pPr>
            <a:r>
              <a:rPr lang="en-US" altLang="en-US" dirty="0" smtClean="0"/>
              <a:t>R can be decomposed into 2NF relations via the process of 2NF normalization or “second normalization</a:t>
            </a:r>
            <a:r>
              <a:rPr lang="en-US" altLang="en-US" dirty="0"/>
              <a:t>” </a:t>
            </a:r>
            <a:endParaRPr lang="en-US" altLang="en-US" dirty="0" smtClean="0"/>
          </a:p>
          <a:p>
            <a:pPr marL="0" indent="0" eaLnBrk="1" hangingPunct="1">
              <a:lnSpc>
                <a:spcPct val="200000"/>
              </a:lnSpc>
              <a:buNone/>
            </a:pPr>
            <a:endParaRPr lang="en-CA" dirty="0" smtClean="0"/>
          </a:p>
          <a:p>
            <a:pPr eaLnBrk="1" hangingPunct="1">
              <a:lnSpc>
                <a:spcPct val="200000"/>
              </a:lnSpc>
            </a:pPr>
            <a:endParaRPr lang="en-US" altLang="en-US" dirty="0" smtClean="0"/>
          </a:p>
        </p:txBody>
      </p:sp>
    </p:spTree>
    <p:extLst>
      <p:ext uri="{BB962C8B-B14F-4D97-AF65-F5344CB8AC3E}">
        <p14:creationId xmlns:p14="http://schemas.microsoft.com/office/powerpoint/2010/main" val="164696539"/>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0"/>
            <a:ext cx="91440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4000" b="1" kern="0" dirty="0" smtClean="0">
                <a:effectLst>
                  <a:outerShdw blurRad="38100" dist="38100" dir="2700000" algn="tl">
                    <a:srgbClr val="000000">
                      <a:alpha val="43137"/>
                    </a:srgbClr>
                  </a:outerShdw>
                </a:effectLst>
              </a:rPr>
              <a:t>Third Normal Form </a:t>
            </a:r>
          </a:p>
        </p:txBody>
      </p:sp>
      <p:sp>
        <p:nvSpPr>
          <p:cNvPr id="5" name="Rectangle 7"/>
          <p:cNvSpPr txBox="1">
            <a:spLocks noChangeArrowheads="1"/>
          </p:cNvSpPr>
          <p:nvPr/>
        </p:nvSpPr>
        <p:spPr bwMode="auto">
          <a:xfrm>
            <a:off x="40640" y="754572"/>
            <a:ext cx="9041565" cy="6014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buFont typeface="Wingdings" panose="05000000000000000000" pitchFamily="2" charset="2"/>
              <a:buChar char="§"/>
            </a:pPr>
            <a:r>
              <a:rPr lang="en-CA" sz="4000" dirty="0">
                <a:solidFill>
                  <a:srgbClr val="002060"/>
                </a:solidFill>
                <a:latin typeface="Segoe WP Semibold" panose="020B0702040204020203" pitchFamily="34" charset="0"/>
                <a:cs typeface="Segoe WP Semibold" panose="020B0702040204020203" pitchFamily="34" charset="0"/>
              </a:rPr>
              <a:t>According to </a:t>
            </a:r>
            <a:r>
              <a:rPr lang="en-CA" sz="4000" dirty="0" err="1">
                <a:solidFill>
                  <a:srgbClr val="002060"/>
                </a:solidFill>
                <a:latin typeface="Segoe WP Semibold" panose="020B0702040204020203" pitchFamily="34" charset="0"/>
                <a:cs typeface="Segoe WP Semibold" panose="020B0702040204020203" pitchFamily="34" charset="0"/>
              </a:rPr>
              <a:t>Codd’s</a:t>
            </a:r>
            <a:r>
              <a:rPr lang="en-CA" sz="4000" dirty="0">
                <a:solidFill>
                  <a:srgbClr val="002060"/>
                </a:solidFill>
                <a:latin typeface="Segoe WP Semibold" panose="020B0702040204020203" pitchFamily="34" charset="0"/>
                <a:cs typeface="Segoe WP Semibold" panose="020B0702040204020203" pitchFamily="34" charset="0"/>
              </a:rPr>
              <a:t> original definition, a relation schema R is in </a:t>
            </a:r>
            <a:r>
              <a:rPr lang="en-CA" sz="4000" dirty="0" smtClean="0">
                <a:solidFill>
                  <a:srgbClr val="002060"/>
                </a:solidFill>
                <a:latin typeface="Segoe WP Semibold" panose="020B0702040204020203" pitchFamily="34" charset="0"/>
                <a:cs typeface="Segoe WP Semibold" panose="020B0702040204020203" pitchFamily="34" charset="0"/>
              </a:rPr>
              <a:t>3NF if </a:t>
            </a:r>
            <a:r>
              <a:rPr lang="en-CA" sz="3600" dirty="0" smtClean="0">
                <a:solidFill>
                  <a:srgbClr val="002060"/>
                </a:solidFill>
                <a:latin typeface="Segoe WP Semibold" panose="020B0702040204020203" pitchFamily="34" charset="0"/>
                <a:cs typeface="Segoe WP Semibold" panose="020B0702040204020203" pitchFamily="34" charset="0"/>
              </a:rPr>
              <a:t>it </a:t>
            </a:r>
            <a:r>
              <a:rPr lang="en-CA" sz="3600" dirty="0">
                <a:solidFill>
                  <a:srgbClr val="002060"/>
                </a:solidFill>
                <a:latin typeface="Segoe WP Semibold" panose="020B0702040204020203" pitchFamily="34" charset="0"/>
                <a:cs typeface="Segoe WP Semibold" panose="020B0702040204020203" pitchFamily="34" charset="0"/>
              </a:rPr>
              <a:t>satisfies </a:t>
            </a:r>
          </a:p>
          <a:p>
            <a:pPr lvl="1" eaLnBrk="1" hangingPunct="1">
              <a:lnSpc>
                <a:spcPct val="150000"/>
              </a:lnSpc>
              <a:buFont typeface="Wingdings" panose="05000000000000000000" pitchFamily="2" charset="2"/>
              <a:buChar char="§"/>
            </a:pPr>
            <a:r>
              <a:rPr lang="en-CA" sz="3600" dirty="0" smtClean="0">
                <a:solidFill>
                  <a:srgbClr val="002060"/>
                </a:solidFill>
                <a:latin typeface="Segoe WP Semibold" panose="020B0702040204020203" pitchFamily="34" charset="0"/>
                <a:cs typeface="Segoe WP Semibold" panose="020B0702040204020203" pitchFamily="34" charset="0"/>
              </a:rPr>
              <a:t>2NF </a:t>
            </a:r>
            <a:r>
              <a:rPr lang="en-CA" sz="3600" dirty="0">
                <a:solidFill>
                  <a:srgbClr val="002060"/>
                </a:solidFill>
                <a:latin typeface="Segoe WP Semibold" panose="020B0702040204020203" pitchFamily="34" charset="0"/>
                <a:cs typeface="Segoe WP Semibold" panose="020B0702040204020203" pitchFamily="34" charset="0"/>
              </a:rPr>
              <a:t>and </a:t>
            </a:r>
            <a:endParaRPr lang="en-CA" sz="3600" dirty="0" smtClean="0">
              <a:solidFill>
                <a:srgbClr val="002060"/>
              </a:solidFill>
              <a:latin typeface="Segoe WP Semibold" panose="020B0702040204020203" pitchFamily="34" charset="0"/>
              <a:cs typeface="Segoe WP Semibold" panose="020B0702040204020203" pitchFamily="34" charset="0"/>
            </a:endParaRPr>
          </a:p>
          <a:p>
            <a:pPr lvl="1" eaLnBrk="1" hangingPunct="1">
              <a:buFont typeface="Wingdings" panose="05000000000000000000" pitchFamily="2" charset="2"/>
              <a:buChar char="§"/>
            </a:pPr>
            <a:r>
              <a:rPr lang="en-CA" sz="3600" b="1" dirty="0" smtClean="0">
                <a:solidFill>
                  <a:srgbClr val="002060"/>
                </a:solidFill>
                <a:latin typeface="Segoe WP Semibold" panose="020B0702040204020203" pitchFamily="34" charset="0"/>
                <a:cs typeface="Segoe WP Semibold" panose="020B0702040204020203" pitchFamily="34" charset="0"/>
              </a:rPr>
              <a:t>non-prime </a:t>
            </a:r>
            <a:r>
              <a:rPr lang="en-CA" sz="3600" b="1" dirty="0">
                <a:solidFill>
                  <a:srgbClr val="002060"/>
                </a:solidFill>
                <a:latin typeface="Segoe WP Semibold" panose="020B0702040204020203" pitchFamily="34" charset="0"/>
                <a:cs typeface="Segoe WP Semibold" panose="020B0702040204020203" pitchFamily="34" charset="0"/>
              </a:rPr>
              <a:t>attribute of R </a:t>
            </a:r>
            <a:r>
              <a:rPr lang="en-CA" sz="3600" dirty="0">
                <a:solidFill>
                  <a:srgbClr val="002060"/>
                </a:solidFill>
                <a:latin typeface="Segoe WP Semibold" panose="020B0702040204020203" pitchFamily="34" charset="0"/>
                <a:cs typeface="Segoe WP Semibold" panose="020B0702040204020203" pitchFamily="34" charset="0"/>
              </a:rPr>
              <a:t>is </a:t>
            </a:r>
            <a:r>
              <a:rPr lang="en-CA" sz="3600" dirty="0" smtClean="0">
                <a:solidFill>
                  <a:srgbClr val="002060"/>
                </a:solidFill>
                <a:latin typeface="Segoe WP Semibold" panose="020B0702040204020203" pitchFamily="34" charset="0"/>
                <a:cs typeface="Segoe WP Semibold" panose="020B0702040204020203" pitchFamily="34" charset="0"/>
              </a:rPr>
              <a:t>not </a:t>
            </a:r>
            <a:r>
              <a:rPr lang="en-CA" sz="3600" b="1" dirty="0" smtClean="0">
                <a:solidFill>
                  <a:srgbClr val="002060"/>
                </a:solidFill>
                <a:latin typeface="Segoe WP Semibold" panose="020B0702040204020203" pitchFamily="34" charset="0"/>
                <a:cs typeface="Segoe WP Semibold" panose="020B0702040204020203" pitchFamily="34" charset="0"/>
              </a:rPr>
              <a:t>transitively </a:t>
            </a:r>
            <a:r>
              <a:rPr lang="en-CA" sz="3600" b="1" dirty="0">
                <a:solidFill>
                  <a:srgbClr val="002060"/>
                </a:solidFill>
                <a:latin typeface="Segoe WP Semibold" panose="020B0702040204020203" pitchFamily="34" charset="0"/>
                <a:cs typeface="Segoe WP Semibold" panose="020B0702040204020203" pitchFamily="34" charset="0"/>
              </a:rPr>
              <a:t>dependent</a:t>
            </a:r>
            <a:r>
              <a:rPr lang="en-CA" sz="3600" dirty="0">
                <a:solidFill>
                  <a:srgbClr val="002060"/>
                </a:solidFill>
                <a:latin typeface="Segoe WP Semibold" panose="020B0702040204020203" pitchFamily="34" charset="0"/>
                <a:cs typeface="Segoe WP Semibold" panose="020B0702040204020203" pitchFamily="34" charset="0"/>
              </a:rPr>
              <a:t> on the </a:t>
            </a:r>
            <a:r>
              <a:rPr lang="en-CA" sz="3600" b="1" dirty="0">
                <a:solidFill>
                  <a:srgbClr val="002060"/>
                </a:solidFill>
                <a:latin typeface="Segoe WP Semibold" panose="020B0702040204020203" pitchFamily="34" charset="0"/>
                <a:cs typeface="Segoe WP Semibold" panose="020B0702040204020203" pitchFamily="34" charset="0"/>
              </a:rPr>
              <a:t>primary key.</a:t>
            </a:r>
            <a:r>
              <a:rPr lang="en-US" altLang="en-US" sz="3600" b="1" dirty="0">
                <a:solidFill>
                  <a:srgbClr val="002060"/>
                </a:solidFill>
                <a:latin typeface="Segoe WP Semibold" panose="020B0702040204020203" pitchFamily="34" charset="0"/>
                <a:cs typeface="Segoe WP Semibold" panose="020B0702040204020203" pitchFamily="34" charset="0"/>
              </a:rPr>
              <a:t> </a:t>
            </a:r>
          </a:p>
          <a:p>
            <a:pPr eaLnBrk="1" hangingPunct="1">
              <a:lnSpc>
                <a:spcPct val="150000"/>
              </a:lnSpc>
            </a:pPr>
            <a:endParaRPr lang="en-US" altLang="en-US" sz="4400" kern="0" dirty="0" smtClean="0">
              <a:solidFill>
                <a:srgbClr val="002060"/>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4209832462"/>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6"/>
          <p:cNvSpPr>
            <a:spLocks noGrp="1" noChangeArrowheads="1"/>
          </p:cNvSpPr>
          <p:nvPr>
            <p:ph type="title"/>
          </p:nvPr>
        </p:nvSpPr>
        <p:spPr>
          <a:xfrm>
            <a:off x="0" y="0"/>
            <a:ext cx="9144000" cy="609600"/>
          </a:xfrm>
        </p:spPr>
        <p:txBody>
          <a:bodyPr/>
          <a:lstStyle/>
          <a:p>
            <a:pPr eaLnBrk="1" hangingPunct="1"/>
            <a:r>
              <a:rPr lang="en-US" altLang="en-US" b="1" dirty="0"/>
              <a:t>Transitive </a:t>
            </a:r>
            <a:r>
              <a:rPr lang="en-US" altLang="en-US" b="1" dirty="0" smtClean="0"/>
              <a:t>Functional Dependency</a:t>
            </a:r>
            <a:endParaRPr lang="en-US" altLang="en-US" b="1" dirty="0" smtClean="0">
              <a:effectLst>
                <a:outerShdw blurRad="38100" dist="38100" dir="2700000" algn="tl">
                  <a:srgbClr val="000000">
                    <a:alpha val="43137"/>
                  </a:srgbClr>
                </a:outerShdw>
              </a:effectLst>
            </a:endParaRPr>
          </a:p>
        </p:txBody>
      </p:sp>
      <p:sp>
        <p:nvSpPr>
          <p:cNvPr id="89091" name="Rectangle 7"/>
          <p:cNvSpPr>
            <a:spLocks noGrp="1" noChangeArrowheads="1"/>
          </p:cNvSpPr>
          <p:nvPr>
            <p:ph idx="1"/>
          </p:nvPr>
        </p:nvSpPr>
        <p:spPr>
          <a:xfrm>
            <a:off x="28575" y="568324"/>
            <a:ext cx="9086850" cy="6289675"/>
          </a:xfrm>
        </p:spPr>
        <p:txBody>
          <a:bodyPr/>
          <a:lstStyle/>
          <a:p>
            <a:pPr eaLnBrk="1" hangingPunct="1">
              <a:lnSpc>
                <a:spcPct val="150000"/>
              </a:lnSpc>
            </a:pPr>
            <a:r>
              <a:rPr lang="en-US" altLang="en-US" dirty="0" smtClean="0"/>
              <a:t>Definition:</a:t>
            </a:r>
          </a:p>
          <a:p>
            <a:pPr lvl="1" eaLnBrk="1" hangingPunct="1">
              <a:lnSpc>
                <a:spcPct val="150000"/>
              </a:lnSpc>
            </a:pPr>
            <a:r>
              <a:rPr lang="en-US" altLang="en-US" b="1" dirty="0" smtClean="0"/>
              <a:t>Transitive functional dependency:</a:t>
            </a:r>
            <a:r>
              <a:rPr lang="en-US" altLang="en-US" dirty="0" smtClean="0"/>
              <a:t> a FD  X -&gt; Z that can be derived from two FDs   X -&gt; Y and Y -&gt; Z </a:t>
            </a:r>
          </a:p>
          <a:p>
            <a:pPr eaLnBrk="1" hangingPunct="1">
              <a:lnSpc>
                <a:spcPct val="150000"/>
              </a:lnSpc>
            </a:pPr>
            <a:r>
              <a:rPr lang="en-US" altLang="en-US" dirty="0" smtClean="0"/>
              <a:t>Examples:</a:t>
            </a:r>
          </a:p>
          <a:p>
            <a:pPr lvl="1" eaLnBrk="1" hangingPunct="1">
              <a:lnSpc>
                <a:spcPct val="150000"/>
              </a:lnSpc>
            </a:pPr>
            <a:r>
              <a:rPr lang="en-US" altLang="en-US" dirty="0" smtClean="0"/>
              <a:t>SSN -&gt; DMGRSSN is a </a:t>
            </a:r>
            <a:r>
              <a:rPr lang="en-US" altLang="en-US" b="1" dirty="0" smtClean="0"/>
              <a:t>transitive</a:t>
            </a:r>
            <a:r>
              <a:rPr lang="en-US" altLang="en-US" dirty="0" smtClean="0"/>
              <a:t> FD </a:t>
            </a:r>
          </a:p>
          <a:p>
            <a:pPr lvl="2" eaLnBrk="1" hangingPunct="1">
              <a:lnSpc>
                <a:spcPct val="150000"/>
              </a:lnSpc>
            </a:pPr>
            <a:r>
              <a:rPr lang="en-US" altLang="en-US" dirty="0" smtClean="0"/>
              <a:t>Since SSN -&gt; DNUMBER and DNUMBER -&gt; DMGRSSN hold </a:t>
            </a:r>
          </a:p>
          <a:p>
            <a:pPr lvl="1" eaLnBrk="1" hangingPunct="1">
              <a:lnSpc>
                <a:spcPct val="150000"/>
              </a:lnSpc>
            </a:pPr>
            <a:r>
              <a:rPr lang="en-US" altLang="en-US" dirty="0" smtClean="0"/>
              <a:t>SSN -&gt; ENAME is </a:t>
            </a:r>
            <a:r>
              <a:rPr lang="en-US" altLang="en-US" b="1" dirty="0" smtClean="0"/>
              <a:t>non-transitive</a:t>
            </a:r>
          </a:p>
          <a:p>
            <a:pPr lvl="2" eaLnBrk="1" hangingPunct="1">
              <a:lnSpc>
                <a:spcPct val="150000"/>
              </a:lnSpc>
            </a:pPr>
            <a:r>
              <a:rPr lang="en-US" altLang="en-US" dirty="0" smtClean="0"/>
              <a:t>Since there is no set of attributes X where SSN -&gt; X and X -&gt; ENAME </a:t>
            </a:r>
          </a:p>
        </p:txBody>
      </p:sp>
    </p:spTree>
    <p:extLst>
      <p:ext uri="{BB962C8B-B14F-4D97-AF65-F5344CB8AC3E}">
        <p14:creationId xmlns:p14="http://schemas.microsoft.com/office/powerpoint/2010/main" val="1528250242"/>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6"/>
          <p:cNvSpPr>
            <a:spLocks noGrp="1" noChangeArrowheads="1"/>
          </p:cNvSpPr>
          <p:nvPr>
            <p:ph type="title"/>
          </p:nvPr>
        </p:nvSpPr>
        <p:spPr>
          <a:xfrm>
            <a:off x="0" y="0"/>
            <a:ext cx="9144000" cy="644525"/>
          </a:xfrm>
        </p:spPr>
        <p:txBody>
          <a:bodyPr/>
          <a:lstStyle/>
          <a:p>
            <a:pPr eaLnBrk="1" hangingPunct="1"/>
            <a:r>
              <a:rPr lang="en-US" altLang="en-US" b="1" dirty="0"/>
              <a:t>Transitive </a:t>
            </a:r>
            <a:r>
              <a:rPr lang="en-US" altLang="en-US" b="1" dirty="0" smtClean="0"/>
              <a:t>Functional </a:t>
            </a:r>
            <a:r>
              <a:rPr lang="en-US" altLang="en-US" b="1" dirty="0"/>
              <a:t>D</a:t>
            </a:r>
            <a:r>
              <a:rPr lang="en-US" altLang="en-US" b="1" dirty="0" smtClean="0"/>
              <a:t>ependency</a:t>
            </a:r>
            <a:endParaRPr lang="en-US" altLang="en-US" b="1" dirty="0" smtClean="0">
              <a:effectLst>
                <a:outerShdw blurRad="38100" dist="38100" dir="2700000" algn="tl">
                  <a:srgbClr val="000000">
                    <a:alpha val="43137"/>
                  </a:srgbClr>
                </a:outerShdw>
              </a:effectLst>
            </a:endParaRPr>
          </a:p>
        </p:txBody>
      </p:sp>
      <p:sp>
        <p:nvSpPr>
          <p:cNvPr id="91139" name="Rectangle 7"/>
          <p:cNvSpPr>
            <a:spLocks noGrp="1" noChangeArrowheads="1"/>
          </p:cNvSpPr>
          <p:nvPr>
            <p:ph idx="1"/>
          </p:nvPr>
        </p:nvSpPr>
        <p:spPr>
          <a:xfrm>
            <a:off x="51905" y="685800"/>
            <a:ext cx="9042400" cy="6096000"/>
          </a:xfrm>
        </p:spPr>
        <p:txBody>
          <a:bodyPr/>
          <a:lstStyle/>
          <a:p>
            <a:pPr eaLnBrk="1" hangingPunct="1">
              <a:lnSpc>
                <a:spcPct val="150000"/>
              </a:lnSpc>
            </a:pPr>
            <a:r>
              <a:rPr lang="en-US" altLang="en-US" sz="3600" dirty="0" smtClean="0">
                <a:latin typeface="Candara" panose="020E0502030303020204" pitchFamily="34" charset="0"/>
              </a:rPr>
              <a:t>In </a:t>
            </a:r>
            <a:r>
              <a:rPr lang="en-US" altLang="en-US" sz="3600" b="1" dirty="0" smtClean="0">
                <a:latin typeface="Candara" panose="020E0502030303020204" pitchFamily="34" charset="0"/>
              </a:rPr>
              <a:t>X</a:t>
            </a:r>
            <a:r>
              <a:rPr lang="en-US" altLang="en-US" sz="3600" dirty="0" smtClean="0">
                <a:latin typeface="Candara" panose="020E0502030303020204" pitchFamily="34" charset="0"/>
              </a:rPr>
              <a:t> -&gt; Y and Y -&gt; Z, with </a:t>
            </a:r>
            <a:r>
              <a:rPr lang="en-US" altLang="en-US" sz="3600" b="1" dirty="0" smtClean="0">
                <a:latin typeface="Candara" panose="020E0502030303020204" pitchFamily="34" charset="0"/>
              </a:rPr>
              <a:t>X as the primary key</a:t>
            </a:r>
            <a:r>
              <a:rPr lang="en-US" altLang="en-US" sz="3600" dirty="0" smtClean="0">
                <a:latin typeface="Candara" panose="020E0502030303020204" pitchFamily="34" charset="0"/>
              </a:rPr>
              <a:t>, we consider this a problem </a:t>
            </a:r>
            <a:r>
              <a:rPr lang="en-US" altLang="en-US" sz="3600" b="1" dirty="0" smtClean="0">
                <a:latin typeface="Candara" panose="020E0502030303020204" pitchFamily="34" charset="0"/>
              </a:rPr>
              <a:t>only if Y is not a candidate key.</a:t>
            </a:r>
          </a:p>
          <a:p>
            <a:pPr lvl="1" eaLnBrk="1" hangingPunct="1">
              <a:lnSpc>
                <a:spcPct val="150000"/>
              </a:lnSpc>
            </a:pPr>
            <a:r>
              <a:rPr lang="en-US" altLang="en-US" sz="3600" dirty="0" smtClean="0">
                <a:latin typeface="Candara" panose="020E0502030303020204" pitchFamily="34" charset="0"/>
              </a:rPr>
              <a:t>E.g., Consider EMP (SSN, </a:t>
            </a:r>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Salary ). </a:t>
            </a:r>
          </a:p>
          <a:p>
            <a:pPr lvl="2" eaLnBrk="1" hangingPunct="1"/>
            <a:r>
              <a:rPr lang="en-US" altLang="en-US" sz="3600" dirty="0" smtClean="0">
                <a:latin typeface="Candara" panose="020E0502030303020204" pitchFamily="34" charset="0"/>
              </a:rPr>
              <a:t>SSN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a:t>
            </a:r>
            <a:r>
              <a:rPr lang="en-US" altLang="en-US" sz="3600" dirty="0" err="1">
                <a:latin typeface="Candara" panose="020E0502030303020204" pitchFamily="34" charset="0"/>
              </a:rPr>
              <a:t>Emp</a:t>
            </a:r>
            <a:r>
              <a:rPr lang="en-US" altLang="en-US" sz="3600" dirty="0">
                <a:latin typeface="Candara" panose="020E0502030303020204" pitchFamily="34" charset="0"/>
              </a:rPr>
              <a:t># </a:t>
            </a:r>
            <a:endParaRPr lang="en-US" altLang="en-US" sz="3600" dirty="0" smtClean="0">
              <a:latin typeface="Candara" panose="020E0502030303020204" pitchFamily="34" charset="0"/>
            </a:endParaRPr>
          </a:p>
          <a:p>
            <a:pPr lvl="2" eaLnBrk="1" hangingPunct="1"/>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Salary </a:t>
            </a:r>
          </a:p>
          <a:p>
            <a:pPr lvl="3" eaLnBrk="1" hangingPunct="1"/>
            <a:r>
              <a:rPr lang="en-US" altLang="en-US" sz="3200" dirty="0" smtClean="0">
                <a:latin typeface="Candara" panose="020E0502030303020204" pitchFamily="34" charset="0"/>
              </a:rPr>
              <a:t>Here </a:t>
            </a:r>
            <a:r>
              <a:rPr lang="en-US" altLang="en-US" sz="3200" dirty="0" err="1" smtClean="0">
                <a:latin typeface="Candara" panose="020E0502030303020204" pitchFamily="34" charset="0"/>
              </a:rPr>
              <a:t>Emp</a:t>
            </a:r>
            <a:r>
              <a:rPr lang="en-US" altLang="en-US" sz="3200" dirty="0" smtClean="0">
                <a:latin typeface="Candara" panose="020E0502030303020204" pitchFamily="34" charset="0"/>
              </a:rPr>
              <a:t># is a candidate key. </a:t>
            </a:r>
          </a:p>
        </p:txBody>
      </p:sp>
    </p:spTree>
    <p:extLst>
      <p:ext uri="{BB962C8B-B14F-4D97-AF65-F5344CB8AC3E}">
        <p14:creationId xmlns:p14="http://schemas.microsoft.com/office/powerpoint/2010/main" val="344803657"/>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1"/>
            <a:ext cx="9144000" cy="6096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3200" b="1" kern="0" dirty="0" smtClean="0"/>
              <a:t>Third Normal Form </a:t>
            </a:r>
          </a:p>
        </p:txBody>
      </p:sp>
      <p:graphicFrame>
        <p:nvGraphicFramePr>
          <p:cNvPr id="7" name="Table 6"/>
          <p:cNvGraphicFramePr>
            <a:graphicFrameLocks noGrp="1"/>
          </p:cNvGraphicFramePr>
          <p:nvPr>
            <p:extLst>
              <p:ext uri="{D42A27DB-BD31-4B8C-83A1-F6EECF244321}">
                <p14:modId xmlns:p14="http://schemas.microsoft.com/office/powerpoint/2010/main" val="564576085"/>
              </p:ext>
            </p:extLst>
          </p:nvPr>
        </p:nvGraphicFramePr>
        <p:xfrm>
          <a:off x="40640" y="838200"/>
          <a:ext cx="9042399" cy="1879150"/>
        </p:xfrm>
        <a:graphic>
          <a:graphicData uri="http://schemas.openxmlformats.org/drawingml/2006/table">
            <a:tbl>
              <a:tblPr firstRow="1" firstCol="1" bandRow="1">
                <a:tableStyleId>{ED083AE6-46FA-4A59-8FB0-9F97EB10719F}</a:tableStyleId>
              </a:tblPr>
              <a:tblGrid>
                <a:gridCol w="1397000">
                  <a:extLst>
                    <a:ext uri="{9D8B030D-6E8A-4147-A177-3AD203B41FA5}">
                      <a16:colId xmlns:a16="http://schemas.microsoft.com/office/drawing/2014/main" val="10391310"/>
                    </a:ext>
                  </a:extLst>
                </a:gridCol>
                <a:gridCol w="1752600">
                  <a:extLst>
                    <a:ext uri="{9D8B030D-6E8A-4147-A177-3AD203B41FA5}">
                      <a16:colId xmlns:a16="http://schemas.microsoft.com/office/drawing/2014/main" val="4213214173"/>
                    </a:ext>
                  </a:extLst>
                </a:gridCol>
                <a:gridCol w="1905000">
                  <a:extLst>
                    <a:ext uri="{9D8B030D-6E8A-4147-A177-3AD203B41FA5}">
                      <a16:colId xmlns:a16="http://schemas.microsoft.com/office/drawing/2014/main" val="3603877878"/>
                    </a:ext>
                  </a:extLst>
                </a:gridCol>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r h="345911">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4</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KEBEDE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C++</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594471662"/>
                  </a:ext>
                </a:extLst>
              </a:tr>
            </a:tbl>
          </a:graphicData>
        </a:graphic>
      </p:graphicFrame>
      <p:sp>
        <p:nvSpPr>
          <p:cNvPr id="8" name="Half Frame 7"/>
          <p:cNvSpPr/>
          <p:nvPr/>
        </p:nvSpPr>
        <p:spPr bwMode="auto">
          <a:xfrm rot="3542868">
            <a:off x="4279042" y="3604080"/>
            <a:ext cx="2744293" cy="1404069"/>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213532645"/>
              </p:ext>
            </p:extLst>
          </p:nvPr>
        </p:nvGraphicFramePr>
        <p:xfrm>
          <a:off x="76200" y="3602080"/>
          <a:ext cx="5029200" cy="1503320"/>
        </p:xfrm>
        <a:graphic>
          <a:graphicData uri="http://schemas.openxmlformats.org/drawingml/2006/table">
            <a:tbl>
              <a:tblPr firstRow="1" firstCol="1" bandRow="1">
                <a:tableStyleId>{ED083AE6-46FA-4A59-8FB0-9F97EB10719F}</a:tableStyleId>
              </a:tblPr>
              <a:tblGrid>
                <a:gridCol w="718457">
                  <a:extLst>
                    <a:ext uri="{9D8B030D-6E8A-4147-A177-3AD203B41FA5}">
                      <a16:colId xmlns:a16="http://schemas.microsoft.com/office/drawing/2014/main" val="10391310"/>
                    </a:ext>
                  </a:extLst>
                </a:gridCol>
                <a:gridCol w="1221377">
                  <a:extLst>
                    <a:ext uri="{9D8B030D-6E8A-4147-A177-3AD203B41FA5}">
                      <a16:colId xmlns:a16="http://schemas.microsoft.com/office/drawing/2014/main" val="4213214173"/>
                    </a:ext>
                  </a:extLst>
                </a:gridCol>
                <a:gridCol w="1260566">
                  <a:extLst>
                    <a:ext uri="{9D8B030D-6E8A-4147-A177-3AD203B41FA5}">
                      <a16:colId xmlns:a16="http://schemas.microsoft.com/office/drawing/2014/main" val="3603877878"/>
                    </a:ext>
                  </a:extLst>
                </a:gridCol>
                <a:gridCol w="1828800">
                  <a:extLst>
                    <a:ext uri="{9D8B030D-6E8A-4147-A177-3AD203B41FA5}">
                      <a16:colId xmlns:a16="http://schemas.microsoft.com/office/drawing/2014/main" val="3595793441"/>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5849772"/>
              </p:ext>
            </p:extLst>
          </p:nvPr>
        </p:nvGraphicFramePr>
        <p:xfrm>
          <a:off x="5156201" y="5345155"/>
          <a:ext cx="3987799" cy="1503320"/>
        </p:xfrm>
        <a:graphic>
          <a:graphicData uri="http://schemas.openxmlformats.org/drawingml/2006/table">
            <a:tbl>
              <a:tblPr firstRow="1" firstCol="1" bandRow="1">
                <a:tableStyleId>{ED083AE6-46FA-4A59-8FB0-9F97EB10719F}</a:tableStyleId>
              </a:tblPr>
              <a:tblGrid>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spTree>
    <p:extLst>
      <p:ext uri="{BB962C8B-B14F-4D97-AF65-F5344CB8AC3E}">
        <p14:creationId xmlns:p14="http://schemas.microsoft.com/office/powerpoint/2010/main" val="138852178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2NF</a:t>
            </a:r>
          </a:p>
        </p:txBody>
      </p:sp>
      <p:sp>
        <p:nvSpPr>
          <p:cNvPr id="8" name="Title 1"/>
          <p:cNvSpPr txBox="1">
            <a:spLocks/>
          </p:cNvSpPr>
          <p:nvPr/>
        </p:nvSpPr>
        <p:spPr bwMode="auto">
          <a:xfrm>
            <a:off x="1066801" y="2809435"/>
            <a:ext cx="2133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2">
                    <a:lumMod val="75000"/>
                  </a:schemeClr>
                </a:solidFill>
                <a:latin typeface="Verdana" charset="0"/>
              </a:rPr>
              <a:t>SSN </a:t>
            </a:r>
            <a:r>
              <a:rPr lang="en-US" altLang="en-US" sz="2000" kern="0" dirty="0" smtClean="0">
                <a:solidFill>
                  <a:schemeClr val="accent2">
                    <a:lumMod val="75000"/>
                  </a:schemeClr>
                </a:solidFill>
                <a:latin typeface="Verdana" charset="0"/>
                <a:sym typeface="Wingdings" panose="05000000000000000000" pitchFamily="2" charset="2"/>
              </a:rPr>
              <a:t> EName</a:t>
            </a:r>
            <a:endParaRPr lang="en-US" altLang="en-US" sz="2000"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73281923"/>
              </p:ext>
            </p:extLst>
          </p:nvPr>
        </p:nvGraphicFramePr>
        <p:xfrm>
          <a:off x="233156" y="1235748"/>
          <a:ext cx="8534400"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2156012">
                  <a:extLst>
                    <a:ext uri="{9D8B030D-6E8A-4147-A177-3AD203B41FA5}">
                      <a16:colId xmlns:a16="http://schemas.microsoft.com/office/drawing/2014/main" val="3256022951"/>
                    </a:ext>
                  </a:extLst>
                </a:gridCol>
                <a:gridCol w="1295400">
                  <a:extLst>
                    <a:ext uri="{9D8B030D-6E8A-4147-A177-3AD203B41FA5}">
                      <a16:colId xmlns:a16="http://schemas.microsoft.com/office/drawing/2014/main" val="3817120999"/>
                    </a:ext>
                  </a:extLst>
                </a:gridCol>
                <a:gridCol w="1295400">
                  <a:extLst>
                    <a:ext uri="{9D8B030D-6E8A-4147-A177-3AD203B41FA5}">
                      <a16:colId xmlns:a16="http://schemas.microsoft.com/office/drawing/2014/main" val="999246976"/>
                    </a:ext>
                  </a:extLst>
                </a:gridCol>
                <a:gridCol w="1295400">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690356" y="1797088"/>
            <a:ext cx="3276600" cy="304800"/>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690356" y="1830733"/>
            <a:ext cx="4338844" cy="912468"/>
            <a:chOff x="3505200" y="2256435"/>
            <a:chExt cx="3304605" cy="794105"/>
          </a:xfrm>
        </p:grpSpPr>
        <p:cxnSp>
          <p:nvCxnSpPr>
            <p:cNvPr id="23" name="Straight Connector 22"/>
            <p:cNvCxnSpPr/>
            <p:nvPr/>
          </p:nvCxnSpPr>
          <p:spPr bwMode="auto">
            <a:xfrm>
              <a:off x="3505200" y="2562307"/>
              <a:ext cx="0" cy="488232"/>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614955"/>
            <a:ext cx="5867400" cy="613172"/>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4457700" cy="833112"/>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284716" y="756245"/>
            <a:ext cx="777240" cy="461665"/>
          </a:xfrm>
          <a:prstGeom prst="rect">
            <a:avLst/>
          </a:prstGeom>
          <a:noFill/>
        </p:spPr>
        <p:txBody>
          <a:bodyPr wrap="square" lIns="91440" tIns="45720" rIns="91440" bIns="45720">
            <a:spAutoFit/>
          </a:bodyPr>
          <a:lstStyle/>
          <a:p>
            <a:pPr algn="ctr"/>
            <a:r>
              <a:rPr lang="en-US" b="1" dirty="0" smtClean="0">
                <a:ln w="6600">
                  <a:noFill/>
                  <a:prstDash val="solid"/>
                </a:ln>
                <a:solidFill>
                  <a:srgbClr val="7030A0"/>
                </a:solidFill>
                <a:effectLst>
                  <a:outerShdw dist="38100" dir="2700000" algn="tl" rotWithShape="0">
                    <a:schemeClr val="accent2"/>
                  </a:outerShdw>
                </a:effectLst>
              </a:rPr>
              <a:t>FD3</a:t>
            </a:r>
            <a:endParaRPr lang="en-US"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73922" y="1794550"/>
            <a:ext cx="764277"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73921" y="2403912"/>
            <a:ext cx="764276" cy="461665"/>
          </a:xfrm>
          <a:prstGeom prst="rect">
            <a:avLst/>
          </a:prstGeom>
          <a:noFill/>
        </p:spPr>
        <p:txBody>
          <a:bodyPr wrap="square" lIns="91440" tIns="45720" rIns="91440" bIns="45720">
            <a:spAutoFit/>
          </a:bodyPr>
          <a:lstStyle/>
          <a:p>
            <a:pPr algn="ctr"/>
            <a:r>
              <a:rPr lang="en-US" b="1" dirty="0">
                <a:ln w="12700">
                  <a:noFill/>
                  <a:prstDash val="solid"/>
                </a:ln>
                <a:solidFill>
                  <a:srgbClr val="FFC000"/>
                </a:solidFill>
              </a:rPr>
              <a:t>FD2</a:t>
            </a:r>
          </a:p>
        </p:txBody>
      </p:sp>
      <p:sp>
        <p:nvSpPr>
          <p:cNvPr id="51" name="Title 1"/>
          <p:cNvSpPr txBox="1">
            <a:spLocks/>
          </p:cNvSpPr>
          <p:nvPr/>
        </p:nvSpPr>
        <p:spPr bwMode="auto">
          <a:xfrm>
            <a:off x="2171287" y="740018"/>
            <a:ext cx="4415044" cy="268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rgbClr val="7030A0"/>
                </a:solidFill>
                <a:latin typeface="Verdana" charset="0"/>
              </a:rPr>
              <a:t>PNumber </a:t>
            </a:r>
            <a:r>
              <a:rPr lang="en-US" altLang="en-US" sz="2000"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640435" y="2182196"/>
            <a:ext cx="3521147"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1">
                    <a:lumMod val="75000"/>
                  </a:schemeClr>
                </a:solidFill>
                <a:latin typeface="Verdana" charset="0"/>
              </a:rPr>
              <a:t>{SSN, PNumber}</a:t>
            </a:r>
            <a:r>
              <a:rPr lang="en-US" altLang="en-US" sz="2000" kern="0" dirty="0" smtClean="0">
                <a:solidFill>
                  <a:schemeClr val="accent1">
                    <a:lumMod val="75000"/>
                  </a:schemeClr>
                </a:solidFill>
                <a:latin typeface="Verdana" charset="0"/>
                <a:sym typeface="Wingdings" panose="05000000000000000000" pitchFamily="2" charset="2"/>
              </a:rPr>
              <a:t> Hours</a:t>
            </a:r>
            <a:endParaRPr lang="en-US" altLang="en-US" sz="2000" kern="0" dirty="0">
              <a:solidFill>
                <a:schemeClr val="accent1">
                  <a:lumMod val="75000"/>
                </a:schemeClr>
              </a:solidFill>
              <a:latin typeface="Verdana" charset="0"/>
            </a:endParaRPr>
          </a:p>
        </p:txBody>
      </p:sp>
      <p:grpSp>
        <p:nvGrpSpPr>
          <p:cNvPr id="46" name="Group 45"/>
          <p:cNvGrpSpPr/>
          <p:nvPr/>
        </p:nvGrpSpPr>
        <p:grpSpPr>
          <a:xfrm>
            <a:off x="0" y="3292256"/>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EP into 2NF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152400" y="818110"/>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sp>
        <p:nvSpPr>
          <p:cNvPr id="56" name="Rectangle 9"/>
          <p:cNvSpPr txBox="1">
            <a:spLocks noChangeArrowheads="1"/>
          </p:cNvSpPr>
          <p:nvPr/>
        </p:nvSpPr>
        <p:spPr bwMode="auto">
          <a:xfrm>
            <a:off x="0" y="3851716"/>
            <a:ext cx="88396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EP1</a:t>
            </a:r>
          </a:p>
        </p:txBody>
      </p:sp>
      <p:sp>
        <p:nvSpPr>
          <p:cNvPr id="57" name="Rectangle 9"/>
          <p:cNvSpPr txBox="1">
            <a:spLocks noChangeArrowheads="1"/>
          </p:cNvSpPr>
          <p:nvPr/>
        </p:nvSpPr>
        <p:spPr bwMode="auto">
          <a:xfrm>
            <a:off x="5825987" y="3840841"/>
            <a:ext cx="99060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EP2</a:t>
            </a:r>
          </a:p>
        </p:txBody>
      </p:sp>
      <p:sp>
        <p:nvSpPr>
          <p:cNvPr id="58" name="Rectangle 9"/>
          <p:cNvSpPr txBox="1">
            <a:spLocks noChangeArrowheads="1"/>
          </p:cNvSpPr>
          <p:nvPr/>
        </p:nvSpPr>
        <p:spPr bwMode="auto">
          <a:xfrm>
            <a:off x="3560899" y="5286185"/>
            <a:ext cx="9394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EP3</a:t>
            </a:r>
          </a:p>
        </p:txBody>
      </p:sp>
      <p:graphicFrame>
        <p:nvGraphicFramePr>
          <p:cNvPr id="59" name="Table 58"/>
          <p:cNvGraphicFramePr>
            <a:graphicFrameLocks noGrp="1"/>
          </p:cNvGraphicFramePr>
          <p:nvPr>
            <p:extLst>
              <p:ext uri="{D42A27DB-BD31-4B8C-83A1-F6EECF244321}">
                <p14:modId xmlns:p14="http://schemas.microsoft.com/office/powerpoint/2010/main" val="1567856369"/>
              </p:ext>
            </p:extLst>
          </p:nvPr>
        </p:nvGraphicFramePr>
        <p:xfrm>
          <a:off x="37314" y="4271204"/>
          <a:ext cx="3620285" cy="551181"/>
        </p:xfrm>
        <a:graphic>
          <a:graphicData uri="http://schemas.openxmlformats.org/drawingml/2006/table">
            <a:tbl>
              <a:tblPr firstRow="1" bandRow="1">
                <a:tableStyleId>{5C22544A-7EE6-4342-B048-85BDC9FD1C3A}</a:tableStyleId>
              </a:tblPr>
              <a:tblGrid>
                <a:gridCol w="877086">
                  <a:extLst>
                    <a:ext uri="{9D8B030D-6E8A-4147-A177-3AD203B41FA5}">
                      <a16:colId xmlns:a16="http://schemas.microsoft.com/office/drawing/2014/main" val="2901461435"/>
                    </a:ext>
                  </a:extLst>
                </a:gridCol>
                <a:gridCol w="1676400">
                  <a:extLst>
                    <a:ext uri="{9D8B030D-6E8A-4147-A177-3AD203B41FA5}">
                      <a16:colId xmlns:a16="http://schemas.microsoft.com/office/drawing/2014/main" val="3256022951"/>
                    </a:ext>
                  </a:extLst>
                </a:gridCol>
                <a:gridCol w="1066799">
                  <a:extLst>
                    <a:ext uri="{9D8B030D-6E8A-4147-A177-3AD203B41FA5}">
                      <a16:colId xmlns:a16="http://schemas.microsoft.com/office/drawing/2014/main" val="3817120999"/>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Hours</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0" name="Table 59"/>
          <p:cNvGraphicFramePr>
            <a:graphicFrameLocks noGrp="1"/>
          </p:cNvGraphicFramePr>
          <p:nvPr>
            <p:extLst>
              <p:ext uri="{D42A27DB-BD31-4B8C-83A1-F6EECF244321}">
                <p14:modId xmlns:p14="http://schemas.microsoft.com/office/powerpoint/2010/main" val="716678542"/>
              </p:ext>
            </p:extLst>
          </p:nvPr>
        </p:nvGraphicFramePr>
        <p:xfrm>
          <a:off x="5943600" y="4288540"/>
          <a:ext cx="2111188"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1295400">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EName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1" name="Table 60"/>
          <p:cNvGraphicFramePr>
            <a:graphicFrameLocks noGrp="1"/>
          </p:cNvGraphicFramePr>
          <p:nvPr>
            <p:extLst>
              <p:ext uri="{D42A27DB-BD31-4B8C-83A1-F6EECF244321}">
                <p14:modId xmlns:p14="http://schemas.microsoft.com/office/powerpoint/2010/main" val="3952324010"/>
              </p:ext>
            </p:extLst>
          </p:nvPr>
        </p:nvGraphicFramePr>
        <p:xfrm>
          <a:off x="3657600" y="5670929"/>
          <a:ext cx="4572000" cy="551181"/>
        </p:xfrm>
        <a:graphic>
          <a:graphicData uri="http://schemas.openxmlformats.org/drawingml/2006/table">
            <a:tbl>
              <a:tblPr firstRow="1" bandRow="1">
                <a:tableStyleId>{5C22544A-7EE6-4342-B048-85BDC9FD1C3A}</a:tableStyleId>
              </a:tblPr>
              <a:tblGrid>
                <a:gridCol w="1622323">
                  <a:extLst>
                    <a:ext uri="{9D8B030D-6E8A-4147-A177-3AD203B41FA5}">
                      <a16:colId xmlns:a16="http://schemas.microsoft.com/office/drawing/2014/main" val="3256022951"/>
                    </a:ext>
                  </a:extLst>
                </a:gridCol>
                <a:gridCol w="1273277">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PLocation</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pSp>
        <p:nvGrpSpPr>
          <p:cNvPr id="62" name="Group 61"/>
          <p:cNvGrpSpPr/>
          <p:nvPr/>
        </p:nvGrpSpPr>
        <p:grpSpPr>
          <a:xfrm>
            <a:off x="6321287" y="4862880"/>
            <a:ext cx="1146313" cy="465704"/>
            <a:chOff x="3505200" y="2256435"/>
            <a:chExt cx="3304605" cy="794105"/>
          </a:xfrm>
        </p:grpSpPr>
        <p:cxnSp>
          <p:nvCxnSpPr>
            <p:cNvPr id="63" name="Straight Connector 62"/>
            <p:cNvCxnSpPr/>
            <p:nvPr/>
          </p:nvCxnSpPr>
          <p:spPr bwMode="auto">
            <a:xfrm>
              <a:off x="3505200" y="2384019"/>
              <a:ext cx="0" cy="666520"/>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64" name="Elbow Connector 63"/>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65" name="Group 64"/>
          <p:cNvGrpSpPr/>
          <p:nvPr/>
        </p:nvGrpSpPr>
        <p:grpSpPr>
          <a:xfrm>
            <a:off x="316191" y="4871962"/>
            <a:ext cx="2808009" cy="463946"/>
            <a:chOff x="762000" y="2103120"/>
            <a:chExt cx="3276600" cy="304800"/>
          </a:xfrm>
        </p:grpSpPr>
        <p:cxnSp>
          <p:nvCxnSpPr>
            <p:cNvPr id="66" name="Straight Connector 65"/>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7" name="Straight Connector 66"/>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8" name="Elbow Connector 67"/>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77" name="Group 76"/>
          <p:cNvGrpSpPr/>
          <p:nvPr/>
        </p:nvGrpSpPr>
        <p:grpSpPr>
          <a:xfrm>
            <a:off x="4342164" y="6202018"/>
            <a:ext cx="3029569" cy="569845"/>
            <a:chOff x="2095259" y="1981785"/>
            <a:chExt cx="5905741" cy="950495"/>
          </a:xfrm>
        </p:grpSpPr>
        <p:cxnSp>
          <p:nvCxnSpPr>
            <p:cNvPr id="78" name="Elbow Connector 77"/>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bwMode="auto">
            <a:xfrm>
              <a:off x="2133599" y="2086471"/>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80" name="Elbow Connector 79"/>
            <p:cNvCxnSpPr/>
            <p:nvPr/>
          </p:nvCxnSpPr>
          <p:spPr bwMode="auto">
            <a:xfrm flipV="1">
              <a:off x="2095259" y="1981785"/>
              <a:ext cx="3083446" cy="882839"/>
            </a:xfrm>
            <a:prstGeom prst="bentConnector2">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83" name="Rectangle 82"/>
          <p:cNvSpPr/>
          <p:nvPr/>
        </p:nvSpPr>
        <p:spPr>
          <a:xfrm>
            <a:off x="3434263" y="6307378"/>
            <a:ext cx="777240" cy="461665"/>
          </a:xfrm>
          <a:prstGeom prst="rect">
            <a:avLst/>
          </a:prstGeom>
          <a:noFill/>
        </p:spPr>
        <p:txBody>
          <a:bodyPr wrap="square" lIns="91440" tIns="45720" rIns="91440" bIns="45720">
            <a:spAutoFit/>
          </a:bodyPr>
          <a:lstStyle/>
          <a:p>
            <a:pPr algn="ctr"/>
            <a:r>
              <a:rPr lang="en-US" b="1" dirty="0" smtClean="0">
                <a:ln w="22225">
                  <a:noFill/>
                  <a:prstDash val="solid"/>
                </a:ln>
                <a:solidFill>
                  <a:srgbClr val="7030A0"/>
                </a:solidFill>
              </a:rPr>
              <a:t>FD3</a:t>
            </a:r>
            <a:endParaRPr lang="en-US" b="1" cap="none" spc="0" dirty="0">
              <a:ln w="22225">
                <a:noFill/>
                <a:prstDash val="solid"/>
              </a:ln>
              <a:solidFill>
                <a:srgbClr val="7030A0"/>
              </a:solidFill>
              <a:effectLst>
                <a:outerShdw dist="38100" dir="2640000" algn="bl" rotWithShape="0">
                  <a:schemeClr val="tx2">
                    <a:lumMod val="75000"/>
                  </a:schemeClr>
                </a:outerShdw>
              </a:effectLst>
            </a:endParaRPr>
          </a:p>
        </p:txBody>
      </p:sp>
      <p:sp>
        <p:nvSpPr>
          <p:cNvPr id="84" name="Rectangle 83"/>
          <p:cNvSpPr/>
          <p:nvPr/>
        </p:nvSpPr>
        <p:spPr>
          <a:xfrm>
            <a:off x="5407921" y="4872335"/>
            <a:ext cx="766557" cy="461665"/>
          </a:xfrm>
          <a:prstGeom prst="rect">
            <a:avLst/>
          </a:prstGeom>
          <a:noFill/>
        </p:spPr>
        <p:txBody>
          <a:bodyPr wrap="none" lIns="91440" tIns="45720" rIns="91440" bIns="45720">
            <a:spAutoFit/>
          </a:bodyPr>
          <a:lstStyle/>
          <a:p>
            <a:pPr algn="ctr"/>
            <a:r>
              <a:rPr lang="en-US" b="1" dirty="0" smtClean="0">
                <a:ln w="22225">
                  <a:noFill/>
                  <a:prstDash val="solid"/>
                </a:ln>
                <a:solidFill>
                  <a:srgbClr val="FFC000"/>
                </a:solidFill>
              </a:rPr>
              <a:t>FD2</a:t>
            </a:r>
            <a:endParaRPr lang="en-US" b="1" dirty="0">
              <a:ln w="22225">
                <a:noFill/>
                <a:prstDash val="solid"/>
              </a:ln>
              <a:solidFill>
                <a:srgbClr val="FFC000"/>
              </a:solidFill>
            </a:endParaRPr>
          </a:p>
        </p:txBody>
      </p:sp>
      <p:sp>
        <p:nvSpPr>
          <p:cNvPr id="85" name="Rectangle 84"/>
          <p:cNvSpPr/>
          <p:nvPr/>
        </p:nvSpPr>
        <p:spPr>
          <a:xfrm>
            <a:off x="233156" y="5405735"/>
            <a:ext cx="764277" cy="461665"/>
          </a:xfrm>
          <a:prstGeom prst="rect">
            <a:avLst/>
          </a:prstGeom>
          <a:noFill/>
        </p:spPr>
        <p:txBody>
          <a:bodyPr wrap="square" lIns="91440" tIns="45720" rIns="91440" bIns="45720">
            <a:spAutoFit/>
          </a:bodyPr>
          <a:lstStyle/>
          <a:p>
            <a:pPr algn="ctr"/>
            <a:r>
              <a:rPr lang="en-US" b="1" dirty="0" smtClean="0">
                <a:ln w="22225">
                  <a:noFill/>
                  <a:prstDash val="solid"/>
                </a:ln>
                <a:solidFill>
                  <a:schemeClr val="accent1">
                    <a:lumMod val="75000"/>
                  </a:schemeClr>
                </a:solidFill>
              </a:rPr>
              <a:t>FD1</a:t>
            </a:r>
            <a:endParaRPr lang="en-US" b="1" dirty="0">
              <a:ln w="22225">
                <a:noFill/>
                <a:prstDash val="solid"/>
              </a:ln>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3816166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1"/>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0"/>
                                          </p:stCondLst>
                                        </p:cTn>
                                        <p:tgtEl>
                                          <p:spTgt spid="77"/>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4" grpId="0"/>
      <p:bldP spid="48" grpId="0"/>
      <p:bldP spid="49" grpId="0"/>
      <p:bldP spid="51" grpId="0"/>
      <p:bldP spid="52" grpId="0"/>
      <p:bldP spid="56" grpId="0"/>
      <p:bldP spid="57" grpId="0"/>
      <p:bldP spid="58" grpId="0"/>
      <p:bldP spid="83" grpId="0"/>
      <p:bldP spid="84" grpId="0"/>
      <p:bldP spid="8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3NF</a:t>
            </a:r>
          </a:p>
        </p:txBody>
      </p:sp>
      <p:graphicFrame>
        <p:nvGraphicFramePr>
          <p:cNvPr id="2" name="Table 1"/>
          <p:cNvGraphicFramePr>
            <a:graphicFrameLocks noGrp="1"/>
          </p:cNvGraphicFramePr>
          <p:nvPr>
            <p:extLst>
              <p:ext uri="{D42A27DB-BD31-4B8C-83A1-F6EECF244321}">
                <p14:modId xmlns:p14="http://schemas.microsoft.com/office/powerpoint/2010/main" val="974746538"/>
              </p:ext>
            </p:extLst>
          </p:nvPr>
        </p:nvGraphicFramePr>
        <p:xfrm>
          <a:off x="37313" y="1235748"/>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a:off x="5384730" y="1807698"/>
            <a:ext cx="2747756" cy="432997"/>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513200" y="2338954"/>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92770" y="1992666"/>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51" name="Title 1"/>
          <p:cNvSpPr txBox="1">
            <a:spLocks/>
          </p:cNvSpPr>
          <p:nvPr/>
        </p:nvSpPr>
        <p:spPr bwMode="auto">
          <a:xfrm>
            <a:off x="5133048" y="233643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298135" y="2303594"/>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46" name="Group 45"/>
          <p:cNvGrpSpPr/>
          <p:nvPr/>
        </p:nvGrpSpPr>
        <p:grpSpPr>
          <a:xfrm>
            <a:off x="0" y="3043162"/>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ED into 3NF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4481953" y="4973948"/>
            <a:ext cx="9715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ED2</a:t>
            </a:r>
          </a:p>
        </p:txBody>
      </p:sp>
      <p:grpSp>
        <p:nvGrpSpPr>
          <p:cNvPr id="31" name="Group 30"/>
          <p:cNvGrpSpPr/>
          <p:nvPr/>
        </p:nvGrpSpPr>
        <p:grpSpPr>
          <a:xfrm>
            <a:off x="513515" y="1786929"/>
            <a:ext cx="4287085" cy="453351"/>
            <a:chOff x="371174" y="1786929"/>
            <a:chExt cx="3451709" cy="453351"/>
          </a:xfrm>
        </p:grpSpPr>
        <p:cxnSp>
          <p:nvCxnSpPr>
            <p:cNvPr id="74" name="Straight Connector 73"/>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22435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76" name="Straight Arrow Connector 75"/>
            <p:cNvCxnSpPr/>
            <p:nvPr/>
          </p:nvCxnSpPr>
          <p:spPr bwMode="auto">
            <a:xfrm flipV="1">
              <a:off x="2072872"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81" name="Straight Arrow Connector 80"/>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0" name="Straight Arrow Connector 39"/>
            <p:cNvCxnSpPr/>
            <p:nvPr/>
          </p:nvCxnSpPr>
          <p:spPr bwMode="auto">
            <a:xfrm flipV="1">
              <a:off x="3025310" y="1786929"/>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sp>
        <p:nvSpPr>
          <p:cNvPr id="82" name="Rectangle 9"/>
          <p:cNvSpPr txBox="1">
            <a:spLocks noChangeArrowheads="1"/>
          </p:cNvSpPr>
          <p:nvPr/>
        </p:nvSpPr>
        <p:spPr bwMode="auto">
          <a:xfrm>
            <a:off x="-19050" y="3556303"/>
            <a:ext cx="108585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ED1</a:t>
            </a:r>
          </a:p>
        </p:txBody>
      </p:sp>
      <p:graphicFrame>
        <p:nvGraphicFramePr>
          <p:cNvPr id="86" name="Table 85"/>
          <p:cNvGraphicFramePr>
            <a:graphicFrameLocks noGrp="1"/>
          </p:cNvGraphicFramePr>
          <p:nvPr>
            <p:extLst>
              <p:ext uri="{D42A27DB-BD31-4B8C-83A1-F6EECF244321}">
                <p14:modId xmlns:p14="http://schemas.microsoft.com/office/powerpoint/2010/main" val="2971354577"/>
              </p:ext>
            </p:extLst>
          </p:nvPr>
        </p:nvGraphicFramePr>
        <p:xfrm>
          <a:off x="18263" y="3917779"/>
          <a:ext cx="6611136" cy="551181"/>
        </p:xfrm>
        <a:graphic>
          <a:graphicData uri="http://schemas.openxmlformats.org/drawingml/2006/table">
            <a:tbl>
              <a:tblPr firstRow="1" bandRow="1">
                <a:tableStyleId>{5C22544A-7EE6-4342-B048-85BDC9FD1C3A}</a:tableStyleId>
              </a:tblPr>
              <a:tblGrid>
                <a:gridCol w="984246">
                  <a:extLst>
                    <a:ext uri="{9D8B030D-6E8A-4147-A177-3AD203B41FA5}">
                      <a16:colId xmlns:a16="http://schemas.microsoft.com/office/drawing/2014/main" val="2901461435"/>
                    </a:ext>
                  </a:extLst>
                </a:gridCol>
                <a:gridCol w="1358989">
                  <a:extLst>
                    <a:ext uri="{9D8B030D-6E8A-4147-A177-3AD203B41FA5}">
                      <a16:colId xmlns:a16="http://schemas.microsoft.com/office/drawing/2014/main" val="3256022951"/>
                    </a:ext>
                  </a:extLst>
                </a:gridCol>
                <a:gridCol w="1256445">
                  <a:extLst>
                    <a:ext uri="{9D8B030D-6E8A-4147-A177-3AD203B41FA5}">
                      <a16:colId xmlns:a16="http://schemas.microsoft.com/office/drawing/2014/main" val="3817120999"/>
                    </a:ext>
                  </a:extLst>
                </a:gridCol>
                <a:gridCol w="1505728">
                  <a:extLst>
                    <a:ext uri="{9D8B030D-6E8A-4147-A177-3AD203B41FA5}">
                      <a16:colId xmlns:a16="http://schemas.microsoft.com/office/drawing/2014/main" val="999246976"/>
                    </a:ext>
                  </a:extLst>
                </a:gridCol>
                <a:gridCol w="1505728">
                  <a:extLst>
                    <a:ext uri="{9D8B030D-6E8A-4147-A177-3AD203B41FA5}">
                      <a16:colId xmlns:a16="http://schemas.microsoft.com/office/drawing/2014/main" val="304736953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EName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sp>
        <p:nvSpPr>
          <p:cNvPr id="87" name="Rectangle 86"/>
          <p:cNvSpPr/>
          <p:nvPr/>
        </p:nvSpPr>
        <p:spPr>
          <a:xfrm>
            <a:off x="-111820" y="4674697"/>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88" name="Title 1"/>
          <p:cNvSpPr txBox="1">
            <a:spLocks/>
          </p:cNvSpPr>
          <p:nvPr/>
        </p:nvSpPr>
        <p:spPr bwMode="auto">
          <a:xfrm>
            <a:off x="279085" y="4985625"/>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89" name="Group 88"/>
          <p:cNvGrpSpPr/>
          <p:nvPr/>
        </p:nvGrpSpPr>
        <p:grpSpPr>
          <a:xfrm>
            <a:off x="494465" y="4481430"/>
            <a:ext cx="5525335" cy="440881"/>
            <a:chOff x="371174" y="1799399"/>
            <a:chExt cx="3451709" cy="440881"/>
          </a:xfrm>
        </p:grpSpPr>
        <p:cxnSp>
          <p:nvCxnSpPr>
            <p:cNvPr id="90" name="Straight Connector 89"/>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Arrow Connector 90"/>
            <p:cNvCxnSpPr/>
            <p:nvPr/>
          </p:nvCxnSpPr>
          <p:spPr bwMode="auto">
            <a:xfrm flipV="1">
              <a:off x="99078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2" name="Straight Arrow Connector 91"/>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3" name="Straight Arrow Connector 92"/>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4" name="Straight Connector 93"/>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1" name="Straight Arrow Connector 40"/>
            <p:cNvCxnSpPr/>
            <p:nvPr/>
          </p:nvCxnSpPr>
          <p:spPr bwMode="auto">
            <a:xfrm flipV="1">
              <a:off x="1871177" y="1799399"/>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graphicFrame>
        <p:nvGraphicFramePr>
          <p:cNvPr id="95" name="Table 94"/>
          <p:cNvGraphicFramePr>
            <a:graphicFrameLocks noGrp="1"/>
          </p:cNvGraphicFramePr>
          <p:nvPr>
            <p:extLst>
              <p:ext uri="{D42A27DB-BD31-4B8C-83A1-F6EECF244321}">
                <p14:modId xmlns:p14="http://schemas.microsoft.com/office/powerpoint/2010/main" val="1611606372"/>
              </p:ext>
            </p:extLst>
          </p:nvPr>
        </p:nvGraphicFramePr>
        <p:xfrm>
          <a:off x="4595367" y="5330840"/>
          <a:ext cx="4472433" cy="551181"/>
        </p:xfrm>
        <a:graphic>
          <a:graphicData uri="http://schemas.openxmlformats.org/drawingml/2006/table">
            <a:tbl>
              <a:tblPr firstRow="1" bandRow="1">
                <a:tableStyleId>{5C22544A-7EE6-4342-B048-85BDC9FD1C3A}</a:tableStyleId>
              </a:tblPr>
              <a:tblGrid>
                <a:gridCol w="1478756">
                  <a:extLst>
                    <a:ext uri="{9D8B030D-6E8A-4147-A177-3AD203B41FA5}">
                      <a16:colId xmlns:a16="http://schemas.microsoft.com/office/drawing/2014/main" val="878433526"/>
                    </a:ext>
                  </a:extLst>
                </a:gridCol>
                <a:gridCol w="1192649">
                  <a:extLst>
                    <a:ext uri="{9D8B030D-6E8A-4147-A177-3AD203B41FA5}">
                      <a16:colId xmlns:a16="http://schemas.microsoft.com/office/drawing/2014/main" val="43581822"/>
                    </a:ext>
                  </a:extLst>
                </a:gridCol>
                <a:gridCol w="1801028">
                  <a:extLst>
                    <a:ext uri="{9D8B030D-6E8A-4147-A177-3AD203B41FA5}">
                      <a16:colId xmlns:a16="http://schemas.microsoft.com/office/drawing/2014/main" val="144658277"/>
                    </a:ext>
                  </a:extLst>
                </a:gridCol>
              </a:tblGrid>
              <a:tr h="551181">
                <a:tc>
                  <a:txBody>
                    <a:bodyPr/>
                    <a:lstStyle/>
                    <a:p>
                      <a:pPr algn="ctr"/>
                      <a:r>
                        <a:rPr lang="en-US" sz="2400" b="0" dirty="0" err="1" smtClean="0">
                          <a:solidFill>
                            <a:schemeClr val="tx1"/>
                          </a:solidFill>
                        </a:rPr>
                        <a:t>DNumber</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96" name="Group 95"/>
          <p:cNvGrpSpPr/>
          <p:nvPr/>
        </p:nvGrpSpPr>
        <p:grpSpPr>
          <a:xfrm>
            <a:off x="5278032" y="5860207"/>
            <a:ext cx="2747756" cy="432997"/>
            <a:chOff x="2133600" y="2065028"/>
            <a:chExt cx="5867400" cy="883830"/>
          </a:xfrm>
        </p:grpSpPr>
        <p:cxnSp>
          <p:nvCxnSpPr>
            <p:cNvPr id="97" name="Elbow Connector 96"/>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98" name="Straight Connector 9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99" name="Elbow Connector 9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100" name="Rectangle 99"/>
          <p:cNvSpPr/>
          <p:nvPr/>
        </p:nvSpPr>
        <p:spPr>
          <a:xfrm>
            <a:off x="4483670" y="6004372"/>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101" name="Title 1"/>
          <p:cNvSpPr txBox="1">
            <a:spLocks/>
          </p:cNvSpPr>
          <p:nvPr/>
        </p:nvSpPr>
        <p:spPr bwMode="auto">
          <a:xfrm>
            <a:off x="5030911" y="640448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102" name="Rectangle 9"/>
          <p:cNvSpPr txBox="1">
            <a:spLocks noChangeArrowheads="1"/>
          </p:cNvSpPr>
          <p:nvPr/>
        </p:nvSpPr>
        <p:spPr bwMode="auto">
          <a:xfrm>
            <a:off x="-25715" y="778826"/>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spTree>
    <p:extLst>
      <p:ext uri="{BB962C8B-B14F-4D97-AF65-F5344CB8AC3E}">
        <p14:creationId xmlns:p14="http://schemas.microsoft.com/office/powerpoint/2010/main" val="38253823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51" grpId="0"/>
      <p:bldP spid="52" grpId="0"/>
      <p:bldP spid="55" grpId="0"/>
      <p:bldP spid="82" grpId="0"/>
      <p:bldP spid="87" grpId="0"/>
      <p:bldP spid="88" grpId="0"/>
      <p:bldP spid="100" grpId="0"/>
      <p:bldP spid="10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ooter Placeholder 4"/>
          <p:cNvSpPr>
            <a:spLocks noGrp="1"/>
          </p:cNvSpPr>
          <p:nvPr>
            <p:ph type="ftr" sz="quarter" idx="10"/>
          </p:nvPr>
        </p:nvSpPr>
        <p:spPr>
          <a:xfrm>
            <a:off x="633413" y="5837238"/>
            <a:ext cx="2895600" cy="403225"/>
          </a:xfrm>
        </p:spPr>
        <p:txBody>
          <a:bodyPr/>
          <a:lstStyle/>
          <a:p>
            <a:endParaRPr lang="en-US" altLang="en-US"/>
          </a:p>
          <a:p>
            <a:endParaRPr lang="en-US" altLang="en-US">
              <a:solidFill>
                <a:schemeClr val="tx2"/>
              </a:solidFill>
            </a:endParaRPr>
          </a:p>
        </p:txBody>
      </p:sp>
      <p:sp>
        <p:nvSpPr>
          <p:cNvPr id="14338" name="Rectangle 2"/>
          <p:cNvSpPr>
            <a:spLocks noChangeArrowheads="1"/>
          </p:cNvSpPr>
          <p:nvPr/>
        </p:nvSpPr>
        <p:spPr bwMode="auto">
          <a:xfrm>
            <a:off x="685800" y="563245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39" name="Rectangle 3"/>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40" name="Rectangle 4"/>
          <p:cNvSpPr>
            <a:spLocks noGrp="1" noChangeArrowheads="1"/>
          </p:cNvSpPr>
          <p:nvPr>
            <p:ph type="title"/>
          </p:nvPr>
        </p:nvSpPr>
        <p:spPr>
          <a:xfrm>
            <a:off x="0" y="0"/>
            <a:ext cx="9144000" cy="581026"/>
          </a:xfrm>
          <a:solidFill>
            <a:srgbClr val="0070C0"/>
          </a:solidFill>
          <a:ln/>
        </p:spPr>
        <p:txBody>
          <a:bodyPr/>
          <a:lstStyle/>
          <a:p>
            <a:r>
              <a:rPr lang="en-US" altLang="en-US" sz="3200" b="1" dirty="0">
                <a:effectLst>
                  <a:outerShdw blurRad="38100" dist="38100" dir="2700000" algn="tl">
                    <a:srgbClr val="000000">
                      <a:alpha val="43137"/>
                    </a:srgbClr>
                  </a:outerShdw>
                </a:effectLst>
              </a:rPr>
              <a:t>Refining an ER Diagram</a:t>
            </a:r>
          </a:p>
        </p:txBody>
      </p:sp>
      <p:sp>
        <p:nvSpPr>
          <p:cNvPr id="14341" name="Rectangle 5"/>
          <p:cNvSpPr>
            <a:spLocks noGrp="1" noChangeArrowheads="1"/>
          </p:cNvSpPr>
          <p:nvPr>
            <p:ph type="body" sz="half" idx="1"/>
          </p:nvPr>
        </p:nvSpPr>
        <p:spPr>
          <a:xfrm>
            <a:off x="0" y="649288"/>
            <a:ext cx="3962400" cy="6132512"/>
          </a:xfrm>
          <a:noFill/>
          <a:ln/>
        </p:spPr>
        <p:txBody>
          <a:bodyPr/>
          <a:lstStyle/>
          <a:p>
            <a:r>
              <a:rPr lang="en-US" altLang="en-US" sz="2400" b="1" dirty="0">
                <a:solidFill>
                  <a:schemeClr val="tx1"/>
                </a:solidFill>
              </a:rPr>
              <a:t>1st </a:t>
            </a:r>
            <a:r>
              <a:rPr lang="en-US" altLang="en-US" sz="2400" b="1" dirty="0" smtClean="0">
                <a:solidFill>
                  <a:schemeClr val="tx1"/>
                </a:solidFill>
              </a:rPr>
              <a:t>diagram</a:t>
            </a:r>
            <a:r>
              <a:rPr lang="en-US" altLang="en-US" sz="2000" b="1" dirty="0" smtClean="0">
                <a:solidFill>
                  <a:srgbClr val="00B050"/>
                </a:solidFill>
              </a:rPr>
              <a:t>: </a:t>
            </a:r>
            <a:r>
              <a:rPr lang="en-US" altLang="en-US" sz="2000" dirty="0" smtClean="0"/>
              <a:t>          </a:t>
            </a:r>
            <a:r>
              <a:rPr lang="en-US" altLang="en-US" sz="2000" dirty="0">
                <a:solidFill>
                  <a:srgbClr val="00B050"/>
                </a:solidFill>
              </a:rPr>
              <a:t>Workers(</a:t>
            </a:r>
            <a:r>
              <a:rPr lang="en-US" altLang="en-US" sz="2000" dirty="0" err="1">
                <a:solidFill>
                  <a:srgbClr val="00B050"/>
                </a:solidFill>
              </a:rPr>
              <a:t>S,N,L,D,Si</a:t>
            </a:r>
            <a:r>
              <a:rPr lang="en-US" altLang="en-US" sz="2000" dirty="0">
                <a:solidFill>
                  <a:srgbClr val="00B050"/>
                </a:solidFill>
              </a:rPr>
              <a:t>)       Departments(D,M,B)</a:t>
            </a:r>
          </a:p>
          <a:p>
            <a:pPr lvl="1"/>
            <a:r>
              <a:rPr lang="en-US" altLang="en-US" sz="2000" dirty="0"/>
              <a:t>Lots associated with workers.</a:t>
            </a:r>
          </a:p>
          <a:p>
            <a:endParaRPr lang="en-US" altLang="en-US" sz="2000" dirty="0" smtClean="0"/>
          </a:p>
          <a:p>
            <a:r>
              <a:rPr lang="en-US" altLang="en-US" sz="2000" dirty="0" smtClean="0"/>
              <a:t>Suppose </a:t>
            </a:r>
            <a:r>
              <a:rPr lang="en-US" altLang="en-US" sz="2000" dirty="0"/>
              <a:t>all workers in            a </a:t>
            </a:r>
            <a:r>
              <a:rPr lang="en-US" altLang="en-US" sz="2000" dirty="0" smtClean="0"/>
              <a:t>dep’t </a:t>
            </a:r>
            <a:r>
              <a:rPr lang="en-US" altLang="en-US" sz="2000" dirty="0"/>
              <a:t>are assigned the same lot:     D </a:t>
            </a:r>
            <a:r>
              <a:rPr lang="en-US" altLang="en-US" sz="2000" dirty="0">
                <a:sym typeface="Symbol" panose="05050102010706020507" pitchFamily="18" charset="2"/>
              </a:rPr>
              <a:t></a:t>
            </a:r>
            <a:r>
              <a:rPr lang="en-US" altLang="en-US" sz="2000" dirty="0"/>
              <a:t> L</a:t>
            </a:r>
          </a:p>
          <a:p>
            <a:endParaRPr lang="en-US" altLang="en-US" sz="2000" dirty="0" smtClean="0"/>
          </a:p>
          <a:p>
            <a:r>
              <a:rPr lang="en-US" altLang="en-US" sz="2000" dirty="0" smtClean="0"/>
              <a:t>Redundancy</a:t>
            </a:r>
            <a:r>
              <a:rPr lang="en-US" altLang="en-US" sz="2000" dirty="0"/>
              <a:t>; fixed by: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a:t>
            </a:r>
            <a:r>
              <a:rPr lang="en-US" altLang="en-US" sz="2000" dirty="0" err="1">
                <a:solidFill>
                  <a:srgbClr val="00B050"/>
                </a:solidFill>
              </a:rPr>
              <a:t>Dept_Lots</a:t>
            </a:r>
            <a:r>
              <a:rPr lang="en-US" altLang="en-US" sz="2000" dirty="0">
                <a:solidFill>
                  <a:srgbClr val="00B050"/>
                </a:solidFill>
              </a:rPr>
              <a:t>(D,L) Departments(D,M,B)</a:t>
            </a:r>
          </a:p>
          <a:p>
            <a:endParaRPr lang="en-US" altLang="en-US" sz="2000" dirty="0" smtClean="0"/>
          </a:p>
          <a:p>
            <a:r>
              <a:rPr lang="en-US" altLang="en-US" sz="2000" dirty="0" smtClean="0"/>
              <a:t>Can </a:t>
            </a:r>
            <a:r>
              <a:rPr lang="en-US" altLang="en-US" sz="2000" dirty="0"/>
              <a:t>fine-tune this: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Departments(D,M,B,L) </a:t>
            </a:r>
          </a:p>
        </p:txBody>
      </p:sp>
      <p:grpSp>
        <p:nvGrpSpPr>
          <p:cNvPr id="14372" name="Group 36"/>
          <p:cNvGrpSpPr>
            <a:grpSpLocks/>
          </p:cNvGrpSpPr>
          <p:nvPr/>
        </p:nvGrpSpPr>
        <p:grpSpPr bwMode="auto">
          <a:xfrm>
            <a:off x="4057650" y="1639093"/>
            <a:ext cx="4910138" cy="1754188"/>
            <a:chOff x="2592" y="1104"/>
            <a:chExt cx="3093" cy="1105"/>
          </a:xfrm>
        </p:grpSpPr>
        <p:sp>
          <p:nvSpPr>
            <p:cNvPr id="14343" name="Freeform 7"/>
            <p:cNvSpPr>
              <a:spLocks/>
            </p:cNvSpPr>
            <p:nvPr/>
          </p:nvSpPr>
          <p:spPr bwMode="auto">
            <a:xfrm>
              <a:off x="2996" y="1252"/>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4" name="Freeform 8"/>
            <p:cNvSpPr>
              <a:spLocks/>
            </p:cNvSpPr>
            <p:nvPr/>
          </p:nvSpPr>
          <p:spPr bwMode="auto">
            <a:xfrm>
              <a:off x="4389" y="1454"/>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5" name="Freeform 9"/>
            <p:cNvSpPr>
              <a:spLocks/>
            </p:cNvSpPr>
            <p:nvPr/>
          </p:nvSpPr>
          <p:spPr bwMode="auto">
            <a:xfrm>
              <a:off x="5184" y="1454"/>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6" name="Freeform 10"/>
            <p:cNvSpPr>
              <a:spLocks/>
            </p:cNvSpPr>
            <p:nvPr/>
          </p:nvSpPr>
          <p:spPr bwMode="auto">
            <a:xfrm>
              <a:off x="3894" y="1104"/>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7" name="Freeform 11"/>
            <p:cNvSpPr>
              <a:spLocks/>
            </p:cNvSpPr>
            <p:nvPr/>
          </p:nvSpPr>
          <p:spPr bwMode="auto">
            <a:xfrm>
              <a:off x="2592" y="1447"/>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8" name="Freeform 12"/>
            <p:cNvSpPr>
              <a:spLocks/>
            </p:cNvSpPr>
            <p:nvPr/>
          </p:nvSpPr>
          <p:spPr bwMode="auto">
            <a:xfrm>
              <a:off x="3417" y="1447"/>
              <a:ext cx="451" cy="265"/>
            </a:xfrm>
            <a:custGeom>
              <a:avLst/>
              <a:gdLst>
                <a:gd name="T0" fmla="*/ 1 w 451"/>
                <a:gd name="T1" fmla="*/ 143 h 265"/>
                <a:gd name="T2" fmla="*/ 8 w 451"/>
                <a:gd name="T3" fmla="*/ 165 h 265"/>
                <a:gd name="T4" fmla="*/ 20 w 451"/>
                <a:gd name="T5" fmla="*/ 188 h 265"/>
                <a:gd name="T6" fmla="*/ 40 w 451"/>
                <a:gd name="T7" fmla="*/ 207 h 265"/>
                <a:gd name="T8" fmla="*/ 66 w 451"/>
                <a:gd name="T9" fmla="*/ 226 h 265"/>
                <a:gd name="T10" fmla="*/ 96 w 451"/>
                <a:gd name="T11" fmla="*/ 240 h 265"/>
                <a:gd name="T12" fmla="*/ 129 w 451"/>
                <a:gd name="T13" fmla="*/ 250 h 265"/>
                <a:gd name="T14" fmla="*/ 166 w 451"/>
                <a:gd name="T15" fmla="*/ 258 h 265"/>
                <a:gd name="T16" fmla="*/ 205 w 451"/>
                <a:gd name="T17" fmla="*/ 264 h 265"/>
                <a:gd name="T18" fmla="*/ 244 w 451"/>
                <a:gd name="T19" fmla="*/ 264 h 265"/>
                <a:gd name="T20" fmla="*/ 283 w 451"/>
                <a:gd name="T21" fmla="*/ 258 h 265"/>
                <a:gd name="T22" fmla="*/ 320 w 451"/>
                <a:gd name="T23" fmla="*/ 250 h 265"/>
                <a:gd name="T24" fmla="*/ 353 w 451"/>
                <a:gd name="T25" fmla="*/ 239 h 265"/>
                <a:gd name="T26" fmla="*/ 383 w 451"/>
                <a:gd name="T27" fmla="*/ 224 h 265"/>
                <a:gd name="T28" fmla="*/ 409 w 451"/>
                <a:gd name="T29" fmla="*/ 207 h 265"/>
                <a:gd name="T30" fmla="*/ 429 w 451"/>
                <a:gd name="T31" fmla="*/ 188 h 265"/>
                <a:gd name="T32" fmla="*/ 441 w 451"/>
                <a:gd name="T33" fmla="*/ 165 h 265"/>
                <a:gd name="T34" fmla="*/ 448 w 451"/>
                <a:gd name="T35" fmla="*/ 143 h 265"/>
                <a:gd name="T36" fmla="*/ 448 w 451"/>
                <a:gd name="T37" fmla="*/ 120 h 265"/>
                <a:gd name="T38" fmla="*/ 441 w 451"/>
                <a:gd name="T39" fmla="*/ 98 h 265"/>
                <a:gd name="T40" fmla="*/ 429 w 451"/>
                <a:gd name="T41" fmla="*/ 75 h 265"/>
                <a:gd name="T42" fmla="*/ 409 w 451"/>
                <a:gd name="T43" fmla="*/ 56 h 265"/>
                <a:gd name="T44" fmla="*/ 383 w 451"/>
                <a:gd name="T45" fmla="*/ 39 h 265"/>
                <a:gd name="T46" fmla="*/ 353 w 451"/>
                <a:gd name="T47" fmla="*/ 23 h 265"/>
                <a:gd name="T48" fmla="*/ 320 w 451"/>
                <a:gd name="T49" fmla="*/ 13 h 265"/>
                <a:gd name="T50" fmla="*/ 283 w 451"/>
                <a:gd name="T51" fmla="*/ 5 h 265"/>
                <a:gd name="T52" fmla="*/ 244 w 451"/>
                <a:gd name="T53" fmla="*/ 1 h 265"/>
                <a:gd name="T54" fmla="*/ 205 w 451"/>
                <a:gd name="T55" fmla="*/ 1 h 265"/>
                <a:gd name="T56" fmla="*/ 166 w 451"/>
                <a:gd name="T57" fmla="*/ 5 h 265"/>
                <a:gd name="T58" fmla="*/ 129 w 451"/>
                <a:gd name="T59" fmla="*/ 13 h 265"/>
                <a:gd name="T60" fmla="*/ 96 w 451"/>
                <a:gd name="T61" fmla="*/ 23 h 265"/>
                <a:gd name="T62" fmla="*/ 66 w 451"/>
                <a:gd name="T63" fmla="*/ 39 h 265"/>
                <a:gd name="T64" fmla="*/ 40 w 451"/>
                <a:gd name="T65" fmla="*/ 56 h 265"/>
                <a:gd name="T66" fmla="*/ 20 w 451"/>
                <a:gd name="T67" fmla="*/ 77 h 265"/>
                <a:gd name="T68" fmla="*/ 8 w 451"/>
                <a:gd name="T69" fmla="*/ 98 h 265"/>
                <a:gd name="T70" fmla="*/ 1 w 451"/>
                <a:gd name="T71"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5">
                  <a:moveTo>
                    <a:pt x="0" y="132"/>
                  </a:moveTo>
                  <a:lnTo>
                    <a:pt x="1" y="143"/>
                  </a:lnTo>
                  <a:lnTo>
                    <a:pt x="3" y="154"/>
                  </a:lnTo>
                  <a:lnTo>
                    <a:pt x="8" y="165"/>
                  </a:lnTo>
                  <a:lnTo>
                    <a:pt x="13" y="177"/>
                  </a:lnTo>
                  <a:lnTo>
                    <a:pt x="20" y="188"/>
                  </a:lnTo>
                  <a:lnTo>
                    <a:pt x="30" y="198"/>
                  </a:lnTo>
                  <a:lnTo>
                    <a:pt x="40" y="207"/>
                  </a:lnTo>
                  <a:lnTo>
                    <a:pt x="52" y="216"/>
                  </a:lnTo>
                  <a:lnTo>
                    <a:pt x="66" y="226"/>
                  </a:lnTo>
                  <a:lnTo>
                    <a:pt x="80" y="232"/>
                  </a:lnTo>
                  <a:lnTo>
                    <a:pt x="96" y="240"/>
                  </a:lnTo>
                  <a:lnTo>
                    <a:pt x="113" y="245"/>
                  </a:lnTo>
                  <a:lnTo>
                    <a:pt x="129" y="250"/>
                  </a:lnTo>
                  <a:lnTo>
                    <a:pt x="148" y="256"/>
                  </a:lnTo>
                  <a:lnTo>
                    <a:pt x="166" y="258"/>
                  </a:lnTo>
                  <a:lnTo>
                    <a:pt x="186" y="261"/>
                  </a:lnTo>
                  <a:lnTo>
                    <a:pt x="205" y="264"/>
                  </a:lnTo>
                  <a:lnTo>
                    <a:pt x="225" y="264"/>
                  </a:lnTo>
                  <a:lnTo>
                    <a:pt x="244" y="264"/>
                  </a:lnTo>
                  <a:lnTo>
                    <a:pt x="263" y="261"/>
                  </a:lnTo>
                  <a:lnTo>
                    <a:pt x="283" y="258"/>
                  </a:lnTo>
                  <a:lnTo>
                    <a:pt x="301" y="256"/>
                  </a:lnTo>
                  <a:lnTo>
                    <a:pt x="320" y="250"/>
                  </a:lnTo>
                  <a:lnTo>
                    <a:pt x="336" y="245"/>
                  </a:lnTo>
                  <a:lnTo>
                    <a:pt x="353" y="239"/>
                  </a:lnTo>
                  <a:lnTo>
                    <a:pt x="369" y="232"/>
                  </a:lnTo>
                  <a:lnTo>
                    <a:pt x="383" y="224"/>
                  </a:lnTo>
                  <a:lnTo>
                    <a:pt x="397" y="216"/>
                  </a:lnTo>
                  <a:lnTo>
                    <a:pt x="409" y="207"/>
                  </a:lnTo>
                  <a:lnTo>
                    <a:pt x="419" y="198"/>
                  </a:lnTo>
                  <a:lnTo>
                    <a:pt x="429" y="188"/>
                  </a:lnTo>
                  <a:lnTo>
                    <a:pt x="436" y="176"/>
                  </a:lnTo>
                  <a:lnTo>
                    <a:pt x="441" y="165"/>
                  </a:lnTo>
                  <a:lnTo>
                    <a:pt x="446" y="154"/>
                  </a:lnTo>
                  <a:lnTo>
                    <a:pt x="448" y="143"/>
                  </a:lnTo>
                  <a:lnTo>
                    <a:pt x="450" y="132"/>
                  </a:lnTo>
                  <a:lnTo>
                    <a:pt x="448" y="120"/>
                  </a:lnTo>
                  <a:lnTo>
                    <a:pt x="446" y="108"/>
                  </a:lnTo>
                  <a:lnTo>
                    <a:pt x="441" y="98"/>
                  </a:lnTo>
                  <a:lnTo>
                    <a:pt x="436" y="87"/>
                  </a:lnTo>
                  <a:lnTo>
                    <a:pt x="429" y="75"/>
                  </a:lnTo>
                  <a:lnTo>
                    <a:pt x="419" y="66"/>
                  </a:lnTo>
                  <a:lnTo>
                    <a:pt x="409" y="56"/>
                  </a:lnTo>
                  <a:lnTo>
                    <a:pt x="397" y="47"/>
                  </a:lnTo>
                  <a:lnTo>
                    <a:pt x="383" y="39"/>
                  </a:lnTo>
                  <a:lnTo>
                    <a:pt x="369" y="31"/>
                  </a:lnTo>
                  <a:lnTo>
                    <a:pt x="353" y="23"/>
                  </a:lnTo>
                  <a:lnTo>
                    <a:pt x="336" y="18"/>
                  </a:lnTo>
                  <a:lnTo>
                    <a:pt x="320" y="13"/>
                  </a:lnTo>
                  <a:lnTo>
                    <a:pt x="301" y="7"/>
                  </a:lnTo>
                  <a:lnTo>
                    <a:pt x="283" y="5"/>
                  </a:lnTo>
                  <a:lnTo>
                    <a:pt x="263" y="2"/>
                  </a:lnTo>
                  <a:lnTo>
                    <a:pt x="244" y="1"/>
                  </a:lnTo>
                  <a:lnTo>
                    <a:pt x="225" y="0"/>
                  </a:lnTo>
                  <a:lnTo>
                    <a:pt x="205" y="1"/>
                  </a:lnTo>
                  <a:lnTo>
                    <a:pt x="186" y="2"/>
                  </a:lnTo>
                  <a:lnTo>
                    <a:pt x="166" y="5"/>
                  </a:lnTo>
                  <a:lnTo>
                    <a:pt x="148" y="7"/>
                  </a:lnTo>
                  <a:lnTo>
                    <a:pt x="129" y="13"/>
                  </a:lnTo>
                  <a:lnTo>
                    <a:pt x="113" y="18"/>
                  </a:lnTo>
                  <a:lnTo>
                    <a:pt x="96" y="23"/>
                  </a:lnTo>
                  <a:lnTo>
                    <a:pt x="80" y="31"/>
                  </a:lnTo>
                  <a:lnTo>
                    <a:pt x="66" y="39"/>
                  </a:lnTo>
                  <a:lnTo>
                    <a:pt x="52" y="47"/>
                  </a:lnTo>
                  <a:lnTo>
                    <a:pt x="40" y="56"/>
                  </a:lnTo>
                  <a:lnTo>
                    <a:pt x="30" y="66"/>
                  </a:lnTo>
                  <a:lnTo>
                    <a:pt x="20" y="77"/>
                  </a:lnTo>
                  <a:lnTo>
                    <a:pt x="13" y="87"/>
                  </a:lnTo>
                  <a:lnTo>
                    <a:pt x="8" y="98"/>
                  </a:lnTo>
                  <a:lnTo>
                    <a:pt x="3" y="108"/>
                  </a:lnTo>
                  <a:lnTo>
                    <a:pt x="1" y="120"/>
                  </a:lnTo>
                  <a:lnTo>
                    <a:pt x="0" y="132"/>
                  </a:lnTo>
                </a:path>
              </a:pathLst>
            </a:custGeom>
            <a:solidFill>
              <a:schemeClr val="accent2">
                <a:lumMod val="40000"/>
                <a:lumOff val="60000"/>
              </a:schemeClr>
            </a:solidFill>
            <a:ln w="12700" cap="rnd" cmpd="sng">
              <a:solidFill>
                <a:schemeClr val="tx2"/>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9" name="Freeform 13"/>
            <p:cNvSpPr>
              <a:spLocks/>
            </p:cNvSpPr>
            <p:nvPr/>
          </p:nvSpPr>
          <p:spPr bwMode="auto">
            <a:xfrm>
              <a:off x="3792" y="1772"/>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0" name="Freeform 14"/>
            <p:cNvSpPr>
              <a:spLocks/>
            </p:cNvSpPr>
            <p:nvPr/>
          </p:nvSpPr>
          <p:spPr bwMode="auto">
            <a:xfrm>
              <a:off x="4704" y="1881"/>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1" name="Freeform 15"/>
            <p:cNvSpPr>
              <a:spLocks/>
            </p:cNvSpPr>
            <p:nvPr/>
          </p:nvSpPr>
          <p:spPr bwMode="auto">
            <a:xfrm>
              <a:off x="2784" y="1873"/>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2" name="Freeform 16"/>
            <p:cNvSpPr>
              <a:spLocks/>
            </p:cNvSpPr>
            <p:nvPr/>
          </p:nvSpPr>
          <p:spPr bwMode="auto">
            <a:xfrm>
              <a:off x="4794" y="1260"/>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3" name="Rectangle 17"/>
            <p:cNvSpPr>
              <a:spLocks noChangeArrowheads="1"/>
            </p:cNvSpPr>
            <p:nvPr/>
          </p:nvSpPr>
          <p:spPr bwMode="auto">
            <a:xfrm>
              <a:off x="3479" y="1485"/>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dirty="0">
                  <a:solidFill>
                    <a:srgbClr val="000000"/>
                  </a:solidFill>
                  <a:latin typeface="Arial" panose="020B0604020202020204" pitchFamily="34" charset="0"/>
                </a:rPr>
                <a:t>lot</a:t>
              </a:r>
            </a:p>
          </p:txBody>
        </p:sp>
        <p:sp>
          <p:nvSpPr>
            <p:cNvPr id="14354" name="Rectangle 18"/>
            <p:cNvSpPr>
              <a:spLocks noChangeArrowheads="1"/>
            </p:cNvSpPr>
            <p:nvPr/>
          </p:nvSpPr>
          <p:spPr bwMode="auto">
            <a:xfrm>
              <a:off x="4757" y="1281"/>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sp>
          <p:nvSpPr>
            <p:cNvPr id="14355" name="Rectangle 19"/>
            <p:cNvSpPr>
              <a:spLocks noChangeArrowheads="1"/>
            </p:cNvSpPr>
            <p:nvPr/>
          </p:nvSpPr>
          <p:spPr bwMode="auto">
            <a:xfrm>
              <a:off x="5142" y="1485"/>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sp>
          <p:nvSpPr>
            <p:cNvPr id="14356" name="Rectangle 20"/>
            <p:cNvSpPr>
              <a:spLocks noChangeArrowheads="1"/>
            </p:cNvSpPr>
            <p:nvPr/>
          </p:nvSpPr>
          <p:spPr bwMode="auto">
            <a:xfrm>
              <a:off x="4439" y="1485"/>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57" name="Rectangle 21"/>
            <p:cNvSpPr>
              <a:spLocks noChangeArrowheads="1"/>
            </p:cNvSpPr>
            <p:nvPr/>
          </p:nvSpPr>
          <p:spPr bwMode="auto">
            <a:xfrm>
              <a:off x="3928" y="1141"/>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58" name="Rectangle 22"/>
            <p:cNvSpPr>
              <a:spLocks noChangeArrowheads="1"/>
            </p:cNvSpPr>
            <p:nvPr/>
          </p:nvSpPr>
          <p:spPr bwMode="auto">
            <a:xfrm>
              <a:off x="3025" y="1273"/>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59" name="Rectangle 23"/>
            <p:cNvSpPr>
              <a:spLocks noChangeArrowheads="1"/>
            </p:cNvSpPr>
            <p:nvPr/>
          </p:nvSpPr>
          <p:spPr bwMode="auto">
            <a:xfrm>
              <a:off x="3793" y="1896"/>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60" name="Rectangle 24"/>
            <p:cNvSpPr>
              <a:spLocks noChangeArrowheads="1"/>
            </p:cNvSpPr>
            <p:nvPr/>
          </p:nvSpPr>
          <p:spPr bwMode="auto">
            <a:xfrm>
              <a:off x="4658" y="1912"/>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61" name="Rectangle 25"/>
            <p:cNvSpPr>
              <a:spLocks noChangeArrowheads="1"/>
            </p:cNvSpPr>
            <p:nvPr/>
          </p:nvSpPr>
          <p:spPr bwMode="auto">
            <a:xfrm>
              <a:off x="2769" y="1905"/>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62" name="Rectangle 26"/>
            <p:cNvSpPr>
              <a:spLocks noChangeArrowheads="1"/>
            </p:cNvSpPr>
            <p:nvPr/>
          </p:nvSpPr>
          <p:spPr bwMode="auto">
            <a:xfrm>
              <a:off x="2630" y="1478"/>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63" name="Line 27"/>
            <p:cNvSpPr>
              <a:spLocks noChangeShapeType="1"/>
            </p:cNvSpPr>
            <p:nvPr/>
          </p:nvSpPr>
          <p:spPr bwMode="auto">
            <a:xfrm>
              <a:off x="2832"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4" name="Line 28"/>
            <p:cNvSpPr>
              <a:spLocks noChangeShapeType="1"/>
            </p:cNvSpPr>
            <p:nvPr/>
          </p:nvSpPr>
          <p:spPr bwMode="auto">
            <a:xfrm>
              <a:off x="3216"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5" name="Line 29"/>
            <p:cNvSpPr>
              <a:spLocks noChangeShapeType="1"/>
            </p:cNvSpPr>
            <p:nvPr/>
          </p:nvSpPr>
          <p:spPr bwMode="auto">
            <a:xfrm flipH="1">
              <a:off x="3456" y="1728"/>
              <a:ext cx="192"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6" name="Line 30"/>
            <p:cNvSpPr>
              <a:spLocks noChangeShapeType="1"/>
            </p:cNvSpPr>
            <p:nvPr/>
          </p:nvSpPr>
          <p:spPr bwMode="auto">
            <a:xfrm>
              <a:off x="4128" y="1392"/>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7" name="Line 31"/>
            <p:cNvSpPr>
              <a:spLocks noChangeShapeType="1"/>
            </p:cNvSpPr>
            <p:nvPr/>
          </p:nvSpPr>
          <p:spPr bwMode="auto">
            <a:xfrm>
              <a:off x="4608" y="1728"/>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8" name="Line 32"/>
            <p:cNvSpPr>
              <a:spLocks noChangeShapeType="1"/>
            </p:cNvSpPr>
            <p:nvPr/>
          </p:nvSpPr>
          <p:spPr bwMode="auto">
            <a:xfrm>
              <a:off x="5040"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9" name="Line 33"/>
            <p:cNvSpPr>
              <a:spLocks noChangeShapeType="1"/>
            </p:cNvSpPr>
            <p:nvPr/>
          </p:nvSpPr>
          <p:spPr bwMode="auto">
            <a:xfrm flipH="1">
              <a:off x="5280"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0" name="Line 34"/>
            <p:cNvSpPr>
              <a:spLocks noChangeShapeType="1"/>
            </p:cNvSpPr>
            <p:nvPr/>
          </p:nvSpPr>
          <p:spPr bwMode="auto">
            <a:xfrm>
              <a:off x="4512" y="2016"/>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1" name="Line 35"/>
            <p:cNvSpPr>
              <a:spLocks noChangeShapeType="1"/>
            </p:cNvSpPr>
            <p:nvPr/>
          </p:nvSpPr>
          <p:spPr bwMode="auto">
            <a:xfrm>
              <a:off x="3552" y="1968"/>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4404" name="Group 68"/>
          <p:cNvGrpSpPr>
            <a:grpSpLocks/>
          </p:cNvGrpSpPr>
          <p:nvPr/>
        </p:nvGrpSpPr>
        <p:grpSpPr bwMode="auto">
          <a:xfrm>
            <a:off x="3733800" y="4441825"/>
            <a:ext cx="5029200" cy="1884363"/>
            <a:chOff x="2449" y="2798"/>
            <a:chExt cx="3168" cy="1187"/>
          </a:xfrm>
        </p:grpSpPr>
        <p:sp>
          <p:nvSpPr>
            <p:cNvPr id="14373" name="Freeform 37"/>
            <p:cNvSpPr>
              <a:spLocks/>
            </p:cNvSpPr>
            <p:nvPr/>
          </p:nvSpPr>
          <p:spPr bwMode="auto">
            <a:xfrm>
              <a:off x="2853" y="3028"/>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4" name="Freeform 38"/>
            <p:cNvSpPr>
              <a:spLocks/>
            </p:cNvSpPr>
            <p:nvPr/>
          </p:nvSpPr>
          <p:spPr bwMode="auto">
            <a:xfrm>
              <a:off x="4246" y="3230"/>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5" name="Freeform 39"/>
            <p:cNvSpPr>
              <a:spLocks/>
            </p:cNvSpPr>
            <p:nvPr/>
          </p:nvSpPr>
          <p:spPr bwMode="auto">
            <a:xfrm>
              <a:off x="3751" y="2880"/>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6" name="Freeform 40"/>
            <p:cNvSpPr>
              <a:spLocks/>
            </p:cNvSpPr>
            <p:nvPr/>
          </p:nvSpPr>
          <p:spPr bwMode="auto">
            <a:xfrm>
              <a:off x="2449" y="3223"/>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7" name="Freeform 41"/>
            <p:cNvSpPr>
              <a:spLocks/>
            </p:cNvSpPr>
            <p:nvPr/>
          </p:nvSpPr>
          <p:spPr bwMode="auto">
            <a:xfrm>
              <a:off x="3649" y="3548"/>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8" name="Freeform 42"/>
            <p:cNvSpPr>
              <a:spLocks/>
            </p:cNvSpPr>
            <p:nvPr/>
          </p:nvSpPr>
          <p:spPr bwMode="auto">
            <a:xfrm>
              <a:off x="4561" y="3657"/>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9" name="Freeform 43"/>
            <p:cNvSpPr>
              <a:spLocks/>
            </p:cNvSpPr>
            <p:nvPr/>
          </p:nvSpPr>
          <p:spPr bwMode="auto">
            <a:xfrm>
              <a:off x="2641" y="3649"/>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0" name="Freeform 44"/>
            <p:cNvSpPr>
              <a:spLocks/>
            </p:cNvSpPr>
            <p:nvPr/>
          </p:nvSpPr>
          <p:spPr bwMode="auto">
            <a:xfrm>
              <a:off x="4651" y="3036"/>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4383" name="Group 47"/>
            <p:cNvGrpSpPr>
              <a:grpSpLocks/>
            </p:cNvGrpSpPr>
            <p:nvPr/>
          </p:nvGrpSpPr>
          <p:grpSpPr bwMode="auto">
            <a:xfrm>
              <a:off x="5194" y="3271"/>
              <a:ext cx="423" cy="242"/>
              <a:chOff x="5194" y="3271"/>
              <a:chExt cx="423" cy="242"/>
            </a:xfrm>
          </p:grpSpPr>
          <p:sp>
            <p:nvSpPr>
              <p:cNvPr id="14381" name="Freeform 45"/>
              <p:cNvSpPr>
                <a:spLocks/>
              </p:cNvSpPr>
              <p:nvPr/>
            </p:nvSpPr>
            <p:spPr bwMode="auto">
              <a:xfrm>
                <a:off x="5194" y="3271"/>
                <a:ext cx="423" cy="234"/>
              </a:xfrm>
              <a:custGeom>
                <a:avLst/>
                <a:gdLst>
                  <a:gd name="T0" fmla="*/ 1 w 423"/>
                  <a:gd name="T1" fmla="*/ 126 h 234"/>
                  <a:gd name="T2" fmla="*/ 8 w 423"/>
                  <a:gd name="T3" fmla="*/ 146 h 234"/>
                  <a:gd name="T4" fmla="*/ 19 w 423"/>
                  <a:gd name="T5" fmla="*/ 166 h 234"/>
                  <a:gd name="T6" fmla="*/ 38 w 423"/>
                  <a:gd name="T7" fmla="*/ 183 h 234"/>
                  <a:gd name="T8" fmla="*/ 62 w 423"/>
                  <a:gd name="T9" fmla="*/ 199 h 234"/>
                  <a:gd name="T10" fmla="*/ 90 w 423"/>
                  <a:gd name="T11" fmla="*/ 212 h 234"/>
                  <a:gd name="T12" fmla="*/ 121 w 423"/>
                  <a:gd name="T13" fmla="*/ 221 h 234"/>
                  <a:gd name="T14" fmla="*/ 156 w 423"/>
                  <a:gd name="T15" fmla="*/ 228 h 234"/>
                  <a:gd name="T16" fmla="*/ 192 w 423"/>
                  <a:gd name="T17" fmla="*/ 233 h 234"/>
                  <a:gd name="T18" fmla="*/ 229 w 423"/>
                  <a:gd name="T19" fmla="*/ 233 h 234"/>
                  <a:gd name="T20" fmla="*/ 265 w 423"/>
                  <a:gd name="T21" fmla="*/ 228 h 234"/>
                  <a:gd name="T22" fmla="*/ 300 w 423"/>
                  <a:gd name="T23" fmla="*/ 221 h 234"/>
                  <a:gd name="T24" fmla="*/ 331 w 423"/>
                  <a:gd name="T25" fmla="*/ 211 h 234"/>
                  <a:gd name="T26" fmla="*/ 359 w 423"/>
                  <a:gd name="T27" fmla="*/ 198 h 234"/>
                  <a:gd name="T28" fmla="*/ 384 w 423"/>
                  <a:gd name="T29" fmla="*/ 183 h 234"/>
                  <a:gd name="T30" fmla="*/ 402 w 423"/>
                  <a:gd name="T31" fmla="*/ 166 h 234"/>
                  <a:gd name="T32" fmla="*/ 414 w 423"/>
                  <a:gd name="T33" fmla="*/ 146 h 234"/>
                  <a:gd name="T34" fmla="*/ 420 w 423"/>
                  <a:gd name="T35" fmla="*/ 126 h 234"/>
                  <a:gd name="T36" fmla="*/ 420 w 423"/>
                  <a:gd name="T37" fmla="*/ 106 h 234"/>
                  <a:gd name="T38" fmla="*/ 414 w 423"/>
                  <a:gd name="T39" fmla="*/ 86 h 234"/>
                  <a:gd name="T40" fmla="*/ 402 w 423"/>
                  <a:gd name="T41" fmla="*/ 66 h 234"/>
                  <a:gd name="T42" fmla="*/ 384 w 423"/>
                  <a:gd name="T43" fmla="*/ 49 h 234"/>
                  <a:gd name="T44" fmla="*/ 359 w 423"/>
                  <a:gd name="T45" fmla="*/ 34 h 234"/>
                  <a:gd name="T46" fmla="*/ 331 w 423"/>
                  <a:gd name="T47" fmla="*/ 20 h 234"/>
                  <a:gd name="T48" fmla="*/ 300 w 423"/>
                  <a:gd name="T49" fmla="*/ 11 h 234"/>
                  <a:gd name="T50" fmla="*/ 265 w 423"/>
                  <a:gd name="T51" fmla="*/ 4 h 234"/>
                  <a:gd name="T52" fmla="*/ 229 w 423"/>
                  <a:gd name="T53" fmla="*/ 1 h 234"/>
                  <a:gd name="T54" fmla="*/ 192 w 423"/>
                  <a:gd name="T55" fmla="*/ 1 h 234"/>
                  <a:gd name="T56" fmla="*/ 156 w 423"/>
                  <a:gd name="T57" fmla="*/ 4 h 234"/>
                  <a:gd name="T58" fmla="*/ 121 w 423"/>
                  <a:gd name="T59" fmla="*/ 11 h 234"/>
                  <a:gd name="T60" fmla="*/ 90 w 423"/>
                  <a:gd name="T61" fmla="*/ 20 h 234"/>
                  <a:gd name="T62" fmla="*/ 62 w 423"/>
                  <a:gd name="T63" fmla="*/ 34 h 234"/>
                  <a:gd name="T64" fmla="*/ 38 w 423"/>
                  <a:gd name="T65" fmla="*/ 49 h 234"/>
                  <a:gd name="T66" fmla="*/ 19 w 423"/>
                  <a:gd name="T67" fmla="*/ 68 h 234"/>
                  <a:gd name="T68" fmla="*/ 8 w 423"/>
                  <a:gd name="T69" fmla="*/ 86 h 234"/>
                  <a:gd name="T70" fmla="*/ 1 w 423"/>
                  <a:gd name="T71" fmla="*/ 10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3" h="234">
                    <a:moveTo>
                      <a:pt x="0" y="117"/>
                    </a:moveTo>
                    <a:lnTo>
                      <a:pt x="1" y="126"/>
                    </a:lnTo>
                    <a:lnTo>
                      <a:pt x="3" y="136"/>
                    </a:lnTo>
                    <a:lnTo>
                      <a:pt x="8" y="146"/>
                    </a:lnTo>
                    <a:lnTo>
                      <a:pt x="12" y="156"/>
                    </a:lnTo>
                    <a:lnTo>
                      <a:pt x="19" y="166"/>
                    </a:lnTo>
                    <a:lnTo>
                      <a:pt x="28" y="175"/>
                    </a:lnTo>
                    <a:lnTo>
                      <a:pt x="38" y="183"/>
                    </a:lnTo>
                    <a:lnTo>
                      <a:pt x="49" y="191"/>
                    </a:lnTo>
                    <a:lnTo>
                      <a:pt x="62" y="199"/>
                    </a:lnTo>
                    <a:lnTo>
                      <a:pt x="75" y="205"/>
                    </a:lnTo>
                    <a:lnTo>
                      <a:pt x="90" y="212"/>
                    </a:lnTo>
                    <a:lnTo>
                      <a:pt x="106" y="216"/>
                    </a:lnTo>
                    <a:lnTo>
                      <a:pt x="121" y="221"/>
                    </a:lnTo>
                    <a:lnTo>
                      <a:pt x="139" y="226"/>
                    </a:lnTo>
                    <a:lnTo>
                      <a:pt x="156" y="228"/>
                    </a:lnTo>
                    <a:lnTo>
                      <a:pt x="174" y="230"/>
                    </a:lnTo>
                    <a:lnTo>
                      <a:pt x="192" y="233"/>
                    </a:lnTo>
                    <a:lnTo>
                      <a:pt x="211" y="233"/>
                    </a:lnTo>
                    <a:lnTo>
                      <a:pt x="229" y="233"/>
                    </a:lnTo>
                    <a:lnTo>
                      <a:pt x="247" y="230"/>
                    </a:lnTo>
                    <a:lnTo>
                      <a:pt x="265" y="228"/>
                    </a:lnTo>
                    <a:lnTo>
                      <a:pt x="282" y="226"/>
                    </a:lnTo>
                    <a:lnTo>
                      <a:pt x="300" y="221"/>
                    </a:lnTo>
                    <a:lnTo>
                      <a:pt x="315" y="216"/>
                    </a:lnTo>
                    <a:lnTo>
                      <a:pt x="331" y="211"/>
                    </a:lnTo>
                    <a:lnTo>
                      <a:pt x="346" y="205"/>
                    </a:lnTo>
                    <a:lnTo>
                      <a:pt x="359" y="198"/>
                    </a:lnTo>
                    <a:lnTo>
                      <a:pt x="372" y="191"/>
                    </a:lnTo>
                    <a:lnTo>
                      <a:pt x="384" y="183"/>
                    </a:lnTo>
                    <a:lnTo>
                      <a:pt x="393" y="175"/>
                    </a:lnTo>
                    <a:lnTo>
                      <a:pt x="402" y="166"/>
                    </a:lnTo>
                    <a:lnTo>
                      <a:pt x="409" y="155"/>
                    </a:lnTo>
                    <a:lnTo>
                      <a:pt x="414" y="146"/>
                    </a:lnTo>
                    <a:lnTo>
                      <a:pt x="418" y="136"/>
                    </a:lnTo>
                    <a:lnTo>
                      <a:pt x="420" y="126"/>
                    </a:lnTo>
                    <a:lnTo>
                      <a:pt x="422" y="117"/>
                    </a:lnTo>
                    <a:lnTo>
                      <a:pt x="420" y="106"/>
                    </a:lnTo>
                    <a:lnTo>
                      <a:pt x="418" y="95"/>
                    </a:lnTo>
                    <a:lnTo>
                      <a:pt x="414" y="86"/>
                    </a:lnTo>
                    <a:lnTo>
                      <a:pt x="409" y="77"/>
                    </a:lnTo>
                    <a:lnTo>
                      <a:pt x="402" y="66"/>
                    </a:lnTo>
                    <a:lnTo>
                      <a:pt x="393" y="58"/>
                    </a:lnTo>
                    <a:lnTo>
                      <a:pt x="384" y="49"/>
                    </a:lnTo>
                    <a:lnTo>
                      <a:pt x="372" y="41"/>
                    </a:lnTo>
                    <a:lnTo>
                      <a:pt x="359" y="34"/>
                    </a:lnTo>
                    <a:lnTo>
                      <a:pt x="346" y="27"/>
                    </a:lnTo>
                    <a:lnTo>
                      <a:pt x="331" y="20"/>
                    </a:lnTo>
                    <a:lnTo>
                      <a:pt x="315" y="16"/>
                    </a:lnTo>
                    <a:lnTo>
                      <a:pt x="300" y="11"/>
                    </a:lnTo>
                    <a:lnTo>
                      <a:pt x="282" y="6"/>
                    </a:lnTo>
                    <a:lnTo>
                      <a:pt x="265" y="4"/>
                    </a:lnTo>
                    <a:lnTo>
                      <a:pt x="247" y="2"/>
                    </a:lnTo>
                    <a:lnTo>
                      <a:pt x="229" y="1"/>
                    </a:lnTo>
                    <a:lnTo>
                      <a:pt x="211" y="0"/>
                    </a:lnTo>
                    <a:lnTo>
                      <a:pt x="192" y="1"/>
                    </a:lnTo>
                    <a:lnTo>
                      <a:pt x="174" y="2"/>
                    </a:lnTo>
                    <a:lnTo>
                      <a:pt x="156" y="4"/>
                    </a:lnTo>
                    <a:lnTo>
                      <a:pt x="139" y="6"/>
                    </a:lnTo>
                    <a:lnTo>
                      <a:pt x="121" y="11"/>
                    </a:lnTo>
                    <a:lnTo>
                      <a:pt x="106" y="16"/>
                    </a:lnTo>
                    <a:lnTo>
                      <a:pt x="90" y="20"/>
                    </a:lnTo>
                    <a:lnTo>
                      <a:pt x="75" y="27"/>
                    </a:lnTo>
                    <a:lnTo>
                      <a:pt x="62" y="34"/>
                    </a:lnTo>
                    <a:lnTo>
                      <a:pt x="49" y="41"/>
                    </a:lnTo>
                    <a:lnTo>
                      <a:pt x="38" y="49"/>
                    </a:lnTo>
                    <a:lnTo>
                      <a:pt x="28" y="58"/>
                    </a:lnTo>
                    <a:lnTo>
                      <a:pt x="19" y="68"/>
                    </a:lnTo>
                    <a:lnTo>
                      <a:pt x="12" y="77"/>
                    </a:lnTo>
                    <a:lnTo>
                      <a:pt x="8" y="86"/>
                    </a:lnTo>
                    <a:lnTo>
                      <a:pt x="3" y="95"/>
                    </a:lnTo>
                    <a:lnTo>
                      <a:pt x="1" y="106"/>
                    </a:lnTo>
                    <a:lnTo>
                      <a:pt x="0" y="117"/>
                    </a:lnTo>
                  </a:path>
                </a:pathLst>
              </a:custGeom>
              <a:solidFill>
                <a:schemeClr val="accent2">
                  <a:lumMod val="40000"/>
                  <a:lumOff val="60000"/>
                </a:schemeClr>
              </a:solidFill>
              <a:ln w="12700" cap="rnd"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2" name="Rectangle 46"/>
              <p:cNvSpPr>
                <a:spLocks noChangeArrowheads="1"/>
              </p:cNvSpPr>
              <p:nvPr/>
            </p:nvSpPr>
            <p:spPr bwMode="auto">
              <a:xfrm>
                <a:off x="5249" y="3301"/>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lot</a:t>
                </a:r>
              </a:p>
            </p:txBody>
          </p:sp>
        </p:grpSp>
        <p:sp>
          <p:nvSpPr>
            <p:cNvPr id="14384" name="Rectangle 48"/>
            <p:cNvSpPr>
              <a:spLocks noChangeArrowheads="1"/>
            </p:cNvSpPr>
            <p:nvPr/>
          </p:nvSpPr>
          <p:spPr bwMode="auto">
            <a:xfrm>
              <a:off x="4615" y="3057"/>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grpSp>
          <p:nvGrpSpPr>
            <p:cNvPr id="14387" name="Group 51"/>
            <p:cNvGrpSpPr>
              <a:grpSpLocks/>
            </p:cNvGrpSpPr>
            <p:nvPr/>
          </p:nvGrpSpPr>
          <p:grpSpPr bwMode="auto">
            <a:xfrm>
              <a:off x="5048" y="2798"/>
              <a:ext cx="543" cy="266"/>
              <a:chOff x="5048" y="2798"/>
              <a:chExt cx="543" cy="266"/>
            </a:xfrm>
          </p:grpSpPr>
          <p:sp>
            <p:nvSpPr>
              <p:cNvPr id="14385" name="Freeform 49"/>
              <p:cNvSpPr>
                <a:spLocks/>
              </p:cNvSpPr>
              <p:nvPr/>
            </p:nvSpPr>
            <p:spPr bwMode="auto">
              <a:xfrm>
                <a:off x="5089" y="2798"/>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6" name="Rectangle 50"/>
              <p:cNvSpPr>
                <a:spLocks noChangeArrowheads="1"/>
              </p:cNvSpPr>
              <p:nvPr/>
            </p:nvSpPr>
            <p:spPr bwMode="auto">
              <a:xfrm>
                <a:off x="5048" y="2829"/>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grpSp>
        <p:sp>
          <p:nvSpPr>
            <p:cNvPr id="14388" name="Rectangle 52"/>
            <p:cNvSpPr>
              <a:spLocks noChangeArrowheads="1"/>
            </p:cNvSpPr>
            <p:nvPr/>
          </p:nvSpPr>
          <p:spPr bwMode="auto">
            <a:xfrm>
              <a:off x="4297" y="3261"/>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89" name="Rectangle 53"/>
            <p:cNvSpPr>
              <a:spLocks noChangeArrowheads="1"/>
            </p:cNvSpPr>
            <p:nvPr/>
          </p:nvSpPr>
          <p:spPr bwMode="auto">
            <a:xfrm>
              <a:off x="3786" y="2917"/>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90" name="Rectangle 54"/>
            <p:cNvSpPr>
              <a:spLocks noChangeArrowheads="1"/>
            </p:cNvSpPr>
            <p:nvPr/>
          </p:nvSpPr>
          <p:spPr bwMode="auto">
            <a:xfrm>
              <a:off x="2883" y="3049"/>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91" name="Rectangle 55"/>
            <p:cNvSpPr>
              <a:spLocks noChangeArrowheads="1"/>
            </p:cNvSpPr>
            <p:nvPr/>
          </p:nvSpPr>
          <p:spPr bwMode="auto">
            <a:xfrm>
              <a:off x="3651" y="3672"/>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92" name="Rectangle 56"/>
            <p:cNvSpPr>
              <a:spLocks noChangeArrowheads="1"/>
            </p:cNvSpPr>
            <p:nvPr/>
          </p:nvSpPr>
          <p:spPr bwMode="auto">
            <a:xfrm>
              <a:off x="4516" y="3688"/>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93" name="Rectangle 57"/>
            <p:cNvSpPr>
              <a:spLocks noChangeArrowheads="1"/>
            </p:cNvSpPr>
            <p:nvPr/>
          </p:nvSpPr>
          <p:spPr bwMode="auto">
            <a:xfrm>
              <a:off x="2627" y="3681"/>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94" name="Rectangle 58"/>
            <p:cNvSpPr>
              <a:spLocks noChangeArrowheads="1"/>
            </p:cNvSpPr>
            <p:nvPr/>
          </p:nvSpPr>
          <p:spPr bwMode="auto">
            <a:xfrm>
              <a:off x="2488" y="3254"/>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95" name="Line 59"/>
            <p:cNvSpPr>
              <a:spLocks noChangeShapeType="1"/>
            </p:cNvSpPr>
            <p:nvPr/>
          </p:nvSpPr>
          <p:spPr bwMode="auto">
            <a:xfrm>
              <a:off x="2689"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6" name="Line 60"/>
            <p:cNvSpPr>
              <a:spLocks noChangeShapeType="1"/>
            </p:cNvSpPr>
            <p:nvPr/>
          </p:nvSpPr>
          <p:spPr bwMode="auto">
            <a:xfrm>
              <a:off x="3073"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7" name="Line 61"/>
            <p:cNvSpPr>
              <a:spLocks noChangeShapeType="1"/>
            </p:cNvSpPr>
            <p:nvPr/>
          </p:nvSpPr>
          <p:spPr bwMode="auto">
            <a:xfrm flipH="1">
              <a:off x="4945" y="3072"/>
              <a:ext cx="335" cy="57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8" name="Line 62"/>
            <p:cNvSpPr>
              <a:spLocks noChangeShapeType="1"/>
            </p:cNvSpPr>
            <p:nvPr/>
          </p:nvSpPr>
          <p:spPr bwMode="auto">
            <a:xfrm>
              <a:off x="3985" y="3168"/>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9" name="Line 63"/>
            <p:cNvSpPr>
              <a:spLocks noChangeShapeType="1"/>
            </p:cNvSpPr>
            <p:nvPr/>
          </p:nvSpPr>
          <p:spPr bwMode="auto">
            <a:xfrm>
              <a:off x="4465" y="3504"/>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0" name="Line 64"/>
            <p:cNvSpPr>
              <a:spLocks noChangeShapeType="1"/>
            </p:cNvSpPr>
            <p:nvPr/>
          </p:nvSpPr>
          <p:spPr bwMode="auto">
            <a:xfrm>
              <a:off x="4897"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1" name="Line 65"/>
            <p:cNvSpPr>
              <a:spLocks noChangeShapeType="1"/>
            </p:cNvSpPr>
            <p:nvPr/>
          </p:nvSpPr>
          <p:spPr bwMode="auto">
            <a:xfrm flipH="1">
              <a:off x="5137"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2" name="Line 66"/>
            <p:cNvSpPr>
              <a:spLocks noChangeShapeType="1"/>
            </p:cNvSpPr>
            <p:nvPr/>
          </p:nvSpPr>
          <p:spPr bwMode="auto">
            <a:xfrm>
              <a:off x="4369" y="3792"/>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3" name="Line 67"/>
            <p:cNvSpPr>
              <a:spLocks noChangeShapeType="1"/>
            </p:cNvSpPr>
            <p:nvPr/>
          </p:nvSpPr>
          <p:spPr bwMode="auto">
            <a:xfrm>
              <a:off x="3409" y="3744"/>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4405" name="Rectangle 69"/>
          <p:cNvSpPr>
            <a:spLocks noChangeArrowheads="1"/>
          </p:cNvSpPr>
          <p:nvPr/>
        </p:nvSpPr>
        <p:spPr bwMode="auto">
          <a:xfrm>
            <a:off x="4173538" y="728663"/>
            <a:ext cx="1127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Before:</a:t>
            </a:r>
          </a:p>
        </p:txBody>
      </p:sp>
      <p:sp>
        <p:nvSpPr>
          <p:cNvPr id="14406" name="Rectangle 70"/>
          <p:cNvSpPr>
            <a:spLocks noChangeArrowheads="1"/>
          </p:cNvSpPr>
          <p:nvPr/>
        </p:nvSpPr>
        <p:spPr bwMode="auto">
          <a:xfrm>
            <a:off x="4251325" y="4098925"/>
            <a:ext cx="965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After:</a:t>
            </a:r>
          </a:p>
        </p:txBody>
      </p:sp>
    </p:spTree>
    <p:extLst>
      <p:ext uri="{BB962C8B-B14F-4D97-AF65-F5344CB8AC3E}">
        <p14:creationId xmlns:p14="http://schemas.microsoft.com/office/powerpoint/2010/main" val="14739725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1434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434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4341">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4341">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14341">
                                            <p:txEl>
                                              <p:pRg st="7" end="7"/>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499"/>
                                          </p:stCondLst>
                                        </p:cTn>
                                        <p:tgtEl>
                                          <p:spTgt spid="1440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4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1" grpId="0" uiExpand="1" build="p" autoUpdateAnimBg="0"/>
      <p:bldP spid="1440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t="58578" b="1434"/>
          <a:stretch/>
        </p:blipFill>
        <p:spPr bwMode="auto">
          <a:xfrm>
            <a:off x="-8390" y="4324168"/>
            <a:ext cx="6784291"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4994" name="Rectangle 9"/>
          <p:cNvSpPr>
            <a:spLocks noGrp="1" noChangeArrowheads="1"/>
          </p:cNvSpPr>
          <p:nvPr>
            <p:ph type="title"/>
          </p:nvPr>
        </p:nvSpPr>
        <p:spPr>
          <a:xfrm>
            <a:off x="0" y="1"/>
            <a:ext cx="9144000" cy="609600"/>
          </a:xfrm>
        </p:spPr>
        <p:txBody>
          <a:bodyPr/>
          <a:lstStyle/>
          <a:p>
            <a:pPr eaLnBrk="1" hangingPunct="1"/>
            <a:r>
              <a:rPr lang="en-US" altLang="en-US" dirty="0" smtClean="0"/>
              <a:t>Normalizing into 2NF and 3NF</a:t>
            </a:r>
          </a:p>
        </p:txBody>
      </p:sp>
      <p:sp>
        <p:nvSpPr>
          <p:cNvPr id="84996"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84997"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b="49107"/>
          <a:stretch/>
        </p:blipFill>
        <p:spPr bwMode="auto">
          <a:xfrm>
            <a:off x="0" y="609602"/>
            <a:ext cx="6784291" cy="3200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1390649" y="615337"/>
            <a:ext cx="3327743"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Partial Dependency. </a:t>
            </a:r>
            <a:endParaRPr lang="en-US" altLang="en-US" sz="2000" b="1" i="0" kern="0" dirty="0">
              <a:latin typeface="Verdana" charset="0"/>
            </a:endParaRPr>
          </a:p>
        </p:txBody>
      </p:sp>
      <p:sp>
        <p:nvSpPr>
          <p:cNvPr id="7" name="Title 1"/>
          <p:cNvSpPr txBox="1">
            <a:spLocks/>
          </p:cNvSpPr>
          <p:nvPr/>
        </p:nvSpPr>
        <p:spPr bwMode="auto">
          <a:xfrm>
            <a:off x="5480848" y="5497238"/>
            <a:ext cx="371728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EMP_DEPT into 3NF relations.</a:t>
            </a:r>
            <a:endParaRPr lang="en-US" altLang="en-US" sz="2000" b="1" i="0" kern="0" dirty="0">
              <a:latin typeface="Verdana" charset="0"/>
            </a:endParaRPr>
          </a:p>
        </p:txBody>
      </p:sp>
      <p:sp>
        <p:nvSpPr>
          <p:cNvPr id="2" name="Oval 1"/>
          <p:cNvSpPr/>
          <p:nvPr/>
        </p:nvSpPr>
        <p:spPr bwMode="auto">
          <a:xfrm>
            <a:off x="9524" y="609602"/>
            <a:ext cx="1362076" cy="1523998"/>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Oval 10"/>
          <p:cNvSpPr/>
          <p:nvPr/>
        </p:nvSpPr>
        <p:spPr bwMode="auto">
          <a:xfrm>
            <a:off x="895350" y="4495800"/>
            <a:ext cx="457200"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Oval 11"/>
          <p:cNvSpPr/>
          <p:nvPr/>
        </p:nvSpPr>
        <p:spPr bwMode="auto">
          <a:xfrm>
            <a:off x="2895599" y="4495800"/>
            <a:ext cx="762001"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Title 1"/>
          <p:cNvSpPr txBox="1">
            <a:spLocks/>
          </p:cNvSpPr>
          <p:nvPr/>
        </p:nvSpPr>
        <p:spPr bwMode="auto">
          <a:xfrm>
            <a:off x="4572000" y="2121074"/>
            <a:ext cx="381000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EMP_PROJ into 2NF relations. </a:t>
            </a:r>
            <a:endParaRPr lang="en-US" altLang="en-US" sz="2000" b="1" i="0" kern="0" dirty="0">
              <a:latin typeface="Verdana" charset="0"/>
            </a:endParaRPr>
          </a:p>
        </p:txBody>
      </p:sp>
      <p:sp>
        <p:nvSpPr>
          <p:cNvPr id="14" name="Title 1"/>
          <p:cNvSpPr txBox="1">
            <a:spLocks/>
          </p:cNvSpPr>
          <p:nvPr/>
        </p:nvSpPr>
        <p:spPr bwMode="auto">
          <a:xfrm>
            <a:off x="895350" y="4004025"/>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Transitive  Dependency </a:t>
            </a:r>
            <a:endParaRPr lang="en-US" altLang="en-US" sz="2000" b="1" i="0" kern="0" dirty="0">
              <a:latin typeface="Verdana" charset="0"/>
            </a:endParaRPr>
          </a:p>
        </p:txBody>
      </p:sp>
      <p:sp>
        <p:nvSpPr>
          <p:cNvPr id="15" name="Title 1"/>
          <p:cNvSpPr txBox="1">
            <a:spLocks/>
          </p:cNvSpPr>
          <p:nvPr/>
        </p:nvSpPr>
        <p:spPr bwMode="auto">
          <a:xfrm>
            <a:off x="5561810" y="4004024"/>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a:t>
            </a:r>
            <a:r>
              <a:rPr lang="en-US" altLang="en-US" sz="2000" b="1" i="0" kern="0" dirty="0" err="1" smtClean="0">
                <a:latin typeface="Verdana" charset="0"/>
                <a:sym typeface="Wingdings" panose="05000000000000000000" pitchFamily="2" charset="2"/>
              </a:rPr>
              <a:t>Dnumber</a:t>
            </a:r>
            <a:endParaRPr lang="en-US" altLang="en-US" sz="2000" b="1" i="0" kern="0" dirty="0">
              <a:latin typeface="Verdana" charset="0"/>
            </a:endParaRPr>
          </a:p>
        </p:txBody>
      </p:sp>
      <p:sp>
        <p:nvSpPr>
          <p:cNvPr id="16" name="Title 1"/>
          <p:cNvSpPr txBox="1">
            <a:spLocks/>
          </p:cNvSpPr>
          <p:nvPr/>
        </p:nvSpPr>
        <p:spPr bwMode="auto">
          <a:xfrm>
            <a:off x="5561810" y="4403150"/>
            <a:ext cx="3564879" cy="70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sym typeface="Wingdings" panose="05000000000000000000" pitchFamily="2" charset="2"/>
              </a:rPr>
              <a:t>DnumberDname</a:t>
            </a:r>
            <a:r>
              <a:rPr lang="en-US" altLang="en-US" sz="2000" b="1" kern="0" dirty="0">
                <a:latin typeface="Verdana" charset="0"/>
                <a:sym typeface="Wingdings" panose="05000000000000000000" pitchFamily="2" charset="2"/>
              </a:rPr>
              <a:t> </a:t>
            </a:r>
            <a:r>
              <a:rPr lang="en-US" altLang="en-US" sz="2000" b="1" kern="0" dirty="0" err="1">
                <a:latin typeface="Verdana" charset="0"/>
                <a:sym typeface="Wingdings" panose="05000000000000000000" pitchFamily="2" charset="2"/>
              </a:rPr>
              <a:t>DnumberDmgr_SSN</a:t>
            </a:r>
            <a:endParaRPr lang="en-US" altLang="en-US" sz="2000" b="1" i="0" kern="0" dirty="0">
              <a:latin typeface="Verdana" charset="0"/>
            </a:endParaRPr>
          </a:p>
        </p:txBody>
      </p:sp>
      <p:sp>
        <p:nvSpPr>
          <p:cNvPr id="17" name="Title 1"/>
          <p:cNvSpPr txBox="1">
            <a:spLocks/>
          </p:cNvSpPr>
          <p:nvPr/>
        </p:nvSpPr>
        <p:spPr bwMode="auto">
          <a:xfrm>
            <a:off x="4636402" y="630504"/>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 </a:t>
            </a:r>
            <a:r>
              <a:rPr lang="en-US" altLang="en-US" sz="2000" b="1" i="0" kern="0" dirty="0" err="1" smtClean="0">
                <a:latin typeface="Verdana" charset="0"/>
              </a:rPr>
              <a:t>Pnumber</a:t>
            </a:r>
            <a:r>
              <a:rPr lang="en-US" altLang="en-US" sz="2000" b="1" i="0" kern="0" dirty="0" smtClean="0">
                <a:latin typeface="Verdana" charset="0"/>
              </a:rPr>
              <a:t>}=key</a:t>
            </a:r>
            <a:endParaRPr lang="en-US" altLang="en-US" sz="2000" b="1" i="0" kern="0" dirty="0">
              <a:latin typeface="Verdana" charset="0"/>
            </a:endParaRPr>
          </a:p>
        </p:txBody>
      </p:sp>
      <p:sp>
        <p:nvSpPr>
          <p:cNvPr id="18" name="Title 1"/>
          <p:cNvSpPr txBox="1">
            <a:spLocks/>
          </p:cNvSpPr>
          <p:nvPr/>
        </p:nvSpPr>
        <p:spPr bwMode="auto">
          <a:xfrm>
            <a:off x="4644792" y="1113899"/>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EName</a:t>
            </a:r>
            <a:endParaRPr lang="en-US" altLang="en-US" sz="2000" b="1" i="0" kern="0" dirty="0">
              <a:latin typeface="Verdana" charset="0"/>
            </a:endParaRPr>
          </a:p>
        </p:txBody>
      </p:sp>
      <p:sp>
        <p:nvSpPr>
          <p:cNvPr id="19" name="Title 1"/>
          <p:cNvSpPr txBox="1">
            <a:spLocks/>
          </p:cNvSpPr>
          <p:nvPr/>
        </p:nvSpPr>
        <p:spPr bwMode="auto">
          <a:xfrm>
            <a:off x="4654317" y="1428667"/>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rPr>
              <a:t>Pnumber</a:t>
            </a:r>
            <a:r>
              <a:rPr lang="en-US" altLang="en-US" sz="2000" b="1" kern="0" dirty="0" smtClean="0">
                <a:latin typeface="Verdana" charset="0"/>
                <a:sym typeface="Wingdings" panose="05000000000000000000" pitchFamily="2" charset="2"/>
              </a:rPr>
              <a:t> </a:t>
            </a:r>
            <a:r>
              <a:rPr lang="en-US" altLang="en-US" sz="2000" b="1" kern="0" dirty="0" err="1" smtClean="0">
                <a:latin typeface="Verdana" charset="0"/>
                <a:sym typeface="Wingdings" panose="05000000000000000000" pitchFamily="2" charset="2"/>
              </a:rPr>
              <a:t>Pname</a:t>
            </a:r>
            <a:endParaRPr lang="en-US" altLang="en-US" sz="2000" b="1" i="0" kern="0" dirty="0">
              <a:latin typeface="Verdana" charset="0"/>
            </a:endParaRPr>
          </a:p>
        </p:txBody>
      </p:sp>
    </p:spTree>
    <p:extLst>
      <p:ext uri="{BB962C8B-B14F-4D97-AF65-F5344CB8AC3E}">
        <p14:creationId xmlns:p14="http://schemas.microsoft.com/office/powerpoint/2010/main" val="39869241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2" grpId="0" animBg="1"/>
      <p:bldP spid="11" grpId="0" animBg="1"/>
      <p:bldP spid="12" grpId="0" animBg="1"/>
      <p:bldP spid="13" grpId="0"/>
      <p:bldP spid="14" grpId="0"/>
      <p:bldP spid="15" grpId="0"/>
      <p:bldP spid="16" grpId="0"/>
      <p:bldP spid="17" grpId="0"/>
      <p:bldP spid="18" grpId="0"/>
      <p:bldP spid="1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a:xfrm>
            <a:off x="0" y="0"/>
            <a:ext cx="9144000" cy="720725"/>
          </a:xfrm>
        </p:spPr>
        <p:txBody>
          <a:bodyPr/>
          <a:lstStyle/>
          <a:p>
            <a:pPr eaLnBrk="1" hangingPunct="1"/>
            <a:r>
              <a:rPr lang="en-US" altLang="en-US" b="1" dirty="0" smtClean="0">
                <a:effectLst>
                  <a:outerShdw blurRad="38100" dist="38100" dir="2700000" algn="tl">
                    <a:srgbClr val="000000">
                      <a:alpha val="43137"/>
                    </a:srgbClr>
                  </a:outerShdw>
                </a:effectLst>
              </a:rPr>
              <a:t>Normal Forms Defined Informally	</a:t>
            </a:r>
          </a:p>
        </p:txBody>
      </p:sp>
      <p:sp>
        <p:nvSpPr>
          <p:cNvPr id="93187" name="Rectangle 3"/>
          <p:cNvSpPr>
            <a:spLocks noGrp="1" noChangeArrowheads="1"/>
          </p:cNvSpPr>
          <p:nvPr>
            <p:ph idx="1"/>
          </p:nvPr>
        </p:nvSpPr>
        <p:spPr>
          <a:xfrm>
            <a:off x="40640" y="838200"/>
            <a:ext cx="9042400" cy="5486400"/>
          </a:xfrm>
        </p:spPr>
        <p:txBody>
          <a:bodyPr/>
          <a:lstStyle/>
          <a:p>
            <a:pPr eaLnBrk="1" hangingPunct="1">
              <a:lnSpc>
                <a:spcPct val="150000"/>
              </a:lnSpc>
            </a:pPr>
            <a:r>
              <a:rPr lang="en-US" altLang="en-US" sz="3400" dirty="0" smtClean="0">
                <a:latin typeface="Candara" panose="020E0502030303020204" pitchFamily="34" charset="0"/>
              </a:rPr>
              <a:t>1</a:t>
            </a:r>
            <a:r>
              <a:rPr lang="en-US" altLang="en-US" sz="3400" baseline="30000" dirty="0" smtClean="0">
                <a:latin typeface="Candara" panose="020E0502030303020204" pitchFamily="34" charset="0"/>
              </a:rPr>
              <a:t>st</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key</a:t>
            </a:r>
          </a:p>
          <a:p>
            <a:pPr eaLnBrk="1" hangingPunct="1">
              <a:lnSpc>
                <a:spcPct val="150000"/>
              </a:lnSpc>
            </a:pPr>
            <a:r>
              <a:rPr lang="en-US" altLang="en-US" sz="3400" dirty="0" smtClean="0">
                <a:latin typeface="Candara" panose="020E0502030303020204" pitchFamily="34" charset="0"/>
              </a:rPr>
              <a:t>2</a:t>
            </a:r>
            <a:r>
              <a:rPr lang="en-US" altLang="en-US" sz="3400" baseline="30000" dirty="0" smtClean="0">
                <a:latin typeface="Candara" panose="020E0502030303020204" pitchFamily="34" charset="0"/>
              </a:rPr>
              <a:t>nd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whole key</a:t>
            </a:r>
          </a:p>
          <a:p>
            <a:pPr eaLnBrk="1" hangingPunct="1">
              <a:lnSpc>
                <a:spcPct val="150000"/>
              </a:lnSpc>
            </a:pPr>
            <a:r>
              <a:rPr lang="en-US" altLang="en-US" sz="3400" dirty="0" smtClean="0">
                <a:latin typeface="Candara" panose="020E0502030303020204" pitchFamily="34" charset="0"/>
              </a:rPr>
              <a:t>3</a:t>
            </a:r>
            <a:r>
              <a:rPr lang="en-US" altLang="en-US" sz="3400" baseline="30000" dirty="0" smtClean="0">
                <a:latin typeface="Candara" panose="020E0502030303020204" pitchFamily="34" charset="0"/>
              </a:rPr>
              <a:t>rd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nothing but the key</a:t>
            </a:r>
            <a:endParaRPr lang="en-US" altLang="en-US" sz="3400" dirty="0" smtClean="0">
              <a:latin typeface="Candara" panose="020E0502030303020204" pitchFamily="34" charset="0"/>
            </a:endParaRPr>
          </a:p>
        </p:txBody>
      </p:sp>
    </p:spTree>
    <p:extLst>
      <p:ext uri="{BB962C8B-B14F-4D97-AF65-F5344CB8AC3E}">
        <p14:creationId xmlns:p14="http://schemas.microsoft.com/office/powerpoint/2010/main" val="260387384"/>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6"/>
          <p:cNvSpPr>
            <a:spLocks noGrp="1" noChangeArrowheads="1"/>
          </p:cNvSpPr>
          <p:nvPr>
            <p:ph type="title"/>
          </p:nvPr>
        </p:nvSpPr>
        <p:spPr>
          <a:xfrm>
            <a:off x="0" y="0"/>
            <a:ext cx="9144000" cy="644525"/>
          </a:xfrm>
        </p:spPr>
        <p:txBody>
          <a:bodyPr/>
          <a:lstStyle/>
          <a:p>
            <a:pPr eaLnBrk="1" hangingPunct="1"/>
            <a:r>
              <a:rPr lang="en-US" altLang="en-US" sz="2800" dirty="0" smtClean="0"/>
              <a:t>General Normal Form Definitions (For Multiple Keys)</a:t>
            </a:r>
          </a:p>
        </p:txBody>
      </p:sp>
      <p:sp>
        <p:nvSpPr>
          <p:cNvPr id="95235" name="Rectangle 7"/>
          <p:cNvSpPr>
            <a:spLocks noGrp="1" noChangeArrowheads="1"/>
          </p:cNvSpPr>
          <p:nvPr>
            <p:ph idx="1"/>
          </p:nvPr>
        </p:nvSpPr>
        <p:spPr>
          <a:xfrm>
            <a:off x="101600" y="1143000"/>
            <a:ext cx="8966200" cy="5638800"/>
          </a:xfrm>
        </p:spPr>
        <p:txBody>
          <a:bodyPr/>
          <a:lstStyle/>
          <a:p>
            <a:pPr eaLnBrk="1" hangingPunct="1">
              <a:lnSpc>
                <a:spcPct val="150000"/>
              </a:lnSpc>
            </a:pPr>
            <a:r>
              <a:rPr lang="en-US" altLang="en-US" dirty="0" smtClean="0"/>
              <a:t>The above definitions consider the primary key only</a:t>
            </a:r>
          </a:p>
          <a:p>
            <a:pPr eaLnBrk="1" hangingPunct="1">
              <a:lnSpc>
                <a:spcPct val="150000"/>
              </a:lnSpc>
            </a:pPr>
            <a:r>
              <a:rPr lang="en-US" altLang="en-US" dirty="0" smtClean="0"/>
              <a:t>The following more general definitions take into account relations with multiple candidate keys</a:t>
            </a:r>
          </a:p>
          <a:p>
            <a:pPr eaLnBrk="1" hangingPunct="1">
              <a:lnSpc>
                <a:spcPct val="150000"/>
              </a:lnSpc>
            </a:pPr>
            <a:r>
              <a:rPr lang="en-US" altLang="en-US" dirty="0" smtClean="0"/>
              <a:t>Any attribute involved in a candidate key is a </a:t>
            </a:r>
            <a:r>
              <a:rPr lang="en-US" altLang="en-US" i="1" u="sng" dirty="0" smtClean="0"/>
              <a:t>prime attribute </a:t>
            </a:r>
          </a:p>
          <a:p>
            <a:pPr eaLnBrk="1" hangingPunct="1">
              <a:lnSpc>
                <a:spcPct val="150000"/>
              </a:lnSpc>
            </a:pPr>
            <a:r>
              <a:rPr lang="en-US" altLang="en-US" dirty="0" smtClean="0"/>
              <a:t>All other attributes are called </a:t>
            </a:r>
            <a:r>
              <a:rPr lang="en-US" altLang="en-US" i="1" u="sng" dirty="0" smtClean="0"/>
              <a:t>non-prime attributes.</a:t>
            </a:r>
          </a:p>
        </p:txBody>
      </p:sp>
    </p:spTree>
    <p:extLst>
      <p:ext uri="{BB962C8B-B14F-4D97-AF65-F5344CB8AC3E}">
        <p14:creationId xmlns:p14="http://schemas.microsoft.com/office/powerpoint/2010/main" val="165337023"/>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3124200" cy="914400"/>
          </a:xfrm>
        </p:spPr>
        <p:txBody>
          <a:bodyPr/>
          <a:lstStyle/>
          <a:p>
            <a:pPr eaLnBrk="1" hangingPunct="1"/>
            <a:r>
              <a:rPr lang="en-US" altLang="en-US" sz="2800" b="1" dirty="0" smtClean="0"/>
              <a:t>Normalization into 2NF and 3NF</a:t>
            </a:r>
          </a:p>
        </p:txBody>
      </p:sp>
      <p:sp>
        <p:nvSpPr>
          <p:cNvPr id="8704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87045" name="Title 2"/>
          <p:cNvSpPr txBox="1">
            <a:spLocks/>
          </p:cNvSpPr>
          <p:nvPr/>
        </p:nvSpPr>
        <p:spPr bwMode="auto">
          <a:xfrm>
            <a:off x="15240" y="990600"/>
            <a:ext cx="3124200"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 The </a:t>
            </a:r>
            <a:r>
              <a:rPr lang="en-US" altLang="en-US" sz="2400" i="0" dirty="0">
                <a:solidFill>
                  <a:srgbClr val="000000"/>
                </a:solidFill>
                <a:latin typeface="Bahnschrift" panose="020B0502040204020203" pitchFamily="34" charset="0"/>
                <a:cs typeface="Times New Roman" panose="02020603050405020304" pitchFamily="18" charset="0"/>
              </a:rPr>
              <a:t>LOTS relation with its functional dependencies FD1 through FD4. </a:t>
            </a:r>
            <a:endParaRPr lang="en-US" altLang="en-US" sz="24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endParaRPr lang="en-US" altLang="en-US" sz="700" i="0" dirty="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a:solidFill>
                  <a:srgbClr val="000000"/>
                </a:solidFill>
                <a:latin typeface="Bahnschrift" panose="020B0502040204020203" pitchFamily="34" charset="0"/>
                <a:cs typeface="Times New Roman" panose="02020603050405020304" pitchFamily="18" charset="0"/>
              </a:rPr>
              <a:t>(b) Decomposing into the 2NF relations LOTS1 and LOTS2.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r>
              <a:rPr lang="en-US" altLang="en-US" sz="700" i="0" dirty="0" smtClean="0">
                <a:solidFill>
                  <a:srgbClr val="000000"/>
                </a:solidFill>
                <a:latin typeface="Bahnschrift" panose="020B0502040204020203" pitchFamily="34" charset="0"/>
                <a:cs typeface="Times New Roman" panose="02020603050405020304" pitchFamily="18" charset="0"/>
              </a:rPr>
              <a:t/>
            </a:r>
            <a:br>
              <a:rPr lang="en-US" altLang="en-US" sz="700" i="0" dirty="0" smtClean="0">
                <a:solidFill>
                  <a:srgbClr val="000000"/>
                </a:solidFill>
                <a:latin typeface="Bahnschrift" panose="020B0502040204020203" pitchFamily="34" charset="0"/>
                <a:cs typeface="Times New Roman" panose="02020603050405020304" pitchFamily="18" charset="0"/>
              </a:rPr>
            </a:br>
            <a:endParaRPr lang="en-US" altLang="en-US" sz="7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de-DE" altLang="en-US" sz="2400" i="0" dirty="0" smtClean="0">
                <a:solidFill>
                  <a:srgbClr val="000000"/>
                </a:solidFill>
                <a:latin typeface="Bahnschrift" panose="020B0502040204020203" pitchFamily="34" charset="0"/>
                <a:cs typeface="Times New Roman" panose="02020603050405020304" pitchFamily="18" charset="0"/>
              </a:rPr>
              <a:t>(</a:t>
            </a:r>
            <a:r>
              <a:rPr lang="de-DE" altLang="en-US" sz="2400" i="0" dirty="0">
                <a:solidFill>
                  <a:srgbClr val="000000"/>
                </a:solidFill>
                <a:latin typeface="Bahnschrift" panose="020B0502040204020203" pitchFamily="34" charset="0"/>
                <a:cs typeface="Times New Roman" panose="02020603050405020304" pitchFamily="18" charset="0"/>
              </a:rPr>
              <a:t>c) </a:t>
            </a:r>
            <a:r>
              <a:rPr lang="en-US" altLang="en-US" sz="2400" i="0" dirty="0">
                <a:solidFill>
                  <a:srgbClr val="000000"/>
                </a:solidFill>
                <a:latin typeface="Bahnschrift" panose="020B0502040204020203" pitchFamily="34" charset="0"/>
                <a:cs typeface="Times New Roman" panose="02020603050405020304" pitchFamily="18" charset="0"/>
              </a:rPr>
              <a:t>Decomposing LOTS1 into the 3NF relations LOTS1A and LOTS1B.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endParaRPr lang="en-US" altLang="en-US" sz="11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t>
            </a:r>
            <a:r>
              <a:rPr lang="en-US" altLang="en-US" sz="2400" i="0" dirty="0">
                <a:solidFill>
                  <a:srgbClr val="000000"/>
                </a:solidFill>
                <a:latin typeface="Bahnschrift" panose="020B0502040204020203" pitchFamily="34" charset="0"/>
                <a:cs typeface="Times New Roman" panose="02020603050405020304" pitchFamily="18" charset="0"/>
              </a:rPr>
              <a:t>d) Progressive normalization of LOTS into a 3NF design</a:t>
            </a:r>
            <a:r>
              <a:rPr lang="en-US" altLang="en-US" sz="2400" i="0" dirty="0" smtClean="0">
                <a:solidFill>
                  <a:srgbClr val="000000"/>
                </a:solidFill>
                <a:latin typeface="Bahnschrift" panose="020B0502040204020203" pitchFamily="34" charset="0"/>
                <a:cs typeface="Times New Roman" panose="02020603050405020304" pitchFamily="18" charset="0"/>
              </a:rPr>
              <a:t>.</a:t>
            </a:r>
            <a:endParaRPr lang="en-US" altLang="en-US" sz="2400" i="0" dirty="0">
              <a:solidFill>
                <a:srgbClr val="000000"/>
              </a:solidFill>
              <a:latin typeface="Bahnschrift" panose="020B0502040204020203" pitchFamily="34" charset="0"/>
              <a:cs typeface="Times New Roman" panose="02020603050405020304" pitchFamily="18" charset="0"/>
            </a:endParaRPr>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2551" b="4114"/>
          <a:stretch/>
        </p:blipFill>
        <p:spPr bwMode="auto">
          <a:xfrm>
            <a:off x="3347719" y="2181458"/>
            <a:ext cx="5792676" cy="1409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3398518" y="3637280"/>
            <a:ext cx="5730854"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6" name="Picture 3" descr="fig14_12a.jpg"/>
          <p:cNvPicPr>
            <a:picLocks noChangeAspect="1"/>
          </p:cNvPicPr>
          <p:nvPr/>
        </p:nvPicPr>
        <p:blipFill rotWithShape="1">
          <a:blip r:embed="rId5">
            <a:extLst>
              <a:ext uri="{28A0092B-C50C-407E-A947-70E740481C1C}">
                <a14:useLocalDpi xmlns:a14="http://schemas.microsoft.com/office/drawing/2010/main" val="0"/>
              </a:ext>
            </a:extLst>
          </a:blip>
          <a:srcRect l="1546" t="1248" r="1470" b="2096"/>
          <a:stretch/>
        </p:blipFill>
        <p:spPr bwMode="auto">
          <a:xfrm>
            <a:off x="3398518" y="1"/>
            <a:ext cx="5704842"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9" name="Picture 20" descr="fig14_12d.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398517" y="4836160"/>
            <a:ext cx="5593083" cy="2021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3097322" y="-28576"/>
            <a:ext cx="47198" cy="6886576"/>
          </a:xfrm>
          <a:prstGeom prst="rect">
            <a:avLst/>
          </a:prstGeom>
          <a:solidFill>
            <a:schemeClr val="accent3">
              <a:lumMod val="8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69763808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704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0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704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70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704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704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7045">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70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3200" dirty="0" smtClean="0">
                <a:latin typeface="Candara" panose="020E0502030303020204" pitchFamily="34" charset="0"/>
              </a:rPr>
              <a:t>In previous slide the FD </a:t>
            </a:r>
          </a:p>
          <a:p>
            <a:pPr marL="0" indent="0" eaLnBrk="1" hangingPunct="1">
              <a:lnSpc>
                <a:spcPct val="150000"/>
              </a:lnSpc>
              <a:buFont typeface="Wingdings" panose="05000000000000000000" pitchFamily="2" charset="2"/>
              <a:buNone/>
              <a:defRPr/>
            </a:pPr>
            <a:r>
              <a:rPr lang="en-US" altLang="en-US" sz="3200" dirty="0">
                <a:latin typeface="Candara" panose="020E0502030303020204" pitchFamily="34" charset="0"/>
              </a:rPr>
              <a:t> </a:t>
            </a:r>
            <a:r>
              <a:rPr lang="en-US" altLang="en-US" sz="3200" dirty="0" smtClean="0">
                <a:latin typeface="Candara" panose="020E0502030303020204" pitchFamily="34" charset="0"/>
              </a:rPr>
              <a:t>   </a:t>
            </a:r>
            <a:r>
              <a:rPr lang="en-US" altLang="en-US" sz="3200" b="1" dirty="0" err="1" smtClean="0">
                <a:latin typeface="Candara" panose="020E0502030303020204" pitchFamily="34" charset="0"/>
              </a:rPr>
              <a:t>County_name</a:t>
            </a:r>
            <a:r>
              <a:rPr lang="en-US" altLang="en-US" sz="3200" b="1" dirty="0" smtClean="0">
                <a:latin typeface="Candara" panose="020E0502030303020204" pitchFamily="34" charset="0"/>
              </a:rPr>
              <a:t> → </a:t>
            </a:r>
            <a:r>
              <a:rPr lang="en-US" altLang="en-US" sz="3200" b="1" dirty="0" err="1" smtClean="0">
                <a:latin typeface="Candara" panose="020E0502030303020204" pitchFamily="34" charset="0"/>
              </a:rPr>
              <a:t>Tax_rate</a:t>
            </a:r>
            <a:r>
              <a:rPr lang="en-US" altLang="en-US" sz="3200" b="1" dirty="0">
                <a:latin typeface="Candara" panose="020E0502030303020204" pitchFamily="34" charset="0"/>
              </a:rPr>
              <a:t> </a:t>
            </a:r>
            <a:r>
              <a:rPr lang="en-US" altLang="en-US" sz="3200" b="1" dirty="0" smtClean="0">
                <a:latin typeface="Candara" panose="020E0502030303020204" pitchFamily="34" charset="0"/>
              </a:rPr>
              <a:t>  violates 2NF</a:t>
            </a:r>
            <a:r>
              <a:rPr lang="en-US" altLang="en-US" sz="3200" dirty="0" smtClean="0">
                <a:latin typeface="Candara" panose="020E0502030303020204" pitchFamily="34" charset="0"/>
              </a:rPr>
              <a:t>.</a:t>
            </a:r>
          </a:p>
          <a:p>
            <a:pPr marL="0" indent="0" eaLnBrk="1" hangingPunct="1">
              <a:lnSpc>
                <a:spcPct val="150000"/>
              </a:lnSpc>
              <a:buFont typeface="Wingdings" panose="05000000000000000000" pitchFamily="2" charset="2"/>
              <a:buNone/>
              <a:defRPr/>
            </a:pPr>
            <a:r>
              <a:rPr lang="en-US" altLang="en-US" sz="3200" dirty="0" smtClean="0">
                <a:latin typeface="Candara" panose="020E0502030303020204" pitchFamily="34" charset="0"/>
              </a:rPr>
              <a:t>So second normalization converts LOTS into </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LOTS1 (</a:t>
            </a:r>
            <a:r>
              <a:rPr lang="en-US" altLang="en-US" dirty="0" err="1" smtClean="0">
                <a:latin typeface="Candara" panose="020E0502030303020204" pitchFamily="34" charset="0"/>
              </a:rPr>
              <a:t>Property_id</a:t>
            </a:r>
            <a:r>
              <a:rPr lang="en-US" altLang="en-US" dirty="0" smtClean="0">
                <a:latin typeface="Candara" panose="020E0502030303020204" pitchFamily="34" charset="0"/>
              </a:rPr>
              <a:t>#,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Lot#, Area, Price)</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LOTS2 (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a:t>
            </a:r>
            <a:r>
              <a:rPr lang="en-US" altLang="en-US" dirty="0" err="1" smtClean="0">
                <a:latin typeface="Candara" panose="020E0502030303020204" pitchFamily="34" charset="0"/>
              </a:rPr>
              <a:t>Tax_rate</a:t>
            </a:r>
            <a:r>
              <a:rPr lang="en-US" altLang="en-US" dirty="0" smtClean="0">
                <a:latin typeface="Candara" panose="020E0502030303020204" pitchFamily="34" charset="0"/>
              </a:rPr>
              <a:t>)</a:t>
            </a:r>
          </a:p>
        </p:txBody>
      </p:sp>
    </p:spTree>
    <p:extLst>
      <p:ext uri="{BB962C8B-B14F-4D97-AF65-F5344CB8AC3E}">
        <p14:creationId xmlns:p14="http://schemas.microsoft.com/office/powerpoint/2010/main" val="1679510409"/>
      </p:ext>
    </p:extLst>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4000" dirty="0" smtClean="0">
                <a:latin typeface="Candara" panose="020E0502030303020204" pitchFamily="34" charset="0"/>
              </a:rPr>
              <a:t>A relation schema R is in </a:t>
            </a:r>
            <a:r>
              <a:rPr lang="en-US" altLang="en-US" sz="4000" b="1" dirty="0" smtClean="0">
                <a:latin typeface="Candara" panose="020E0502030303020204" pitchFamily="34" charset="0"/>
              </a:rPr>
              <a:t>second normal form (2NF)</a:t>
            </a:r>
            <a:r>
              <a:rPr lang="en-US" altLang="en-US" sz="4000" dirty="0" smtClean="0">
                <a:latin typeface="Candara" panose="020E0502030303020204" pitchFamily="34" charset="0"/>
              </a:rPr>
              <a:t> if </a:t>
            </a:r>
          </a:p>
          <a:p>
            <a:pPr lvl="1" eaLnBrk="1" hangingPunct="1">
              <a:lnSpc>
                <a:spcPct val="150000"/>
              </a:lnSpc>
              <a:defRPr/>
            </a:pPr>
            <a:r>
              <a:rPr lang="en-US" altLang="en-US" sz="3800" dirty="0" smtClean="0">
                <a:latin typeface="Candara" panose="020E0502030303020204" pitchFamily="34" charset="0"/>
              </a:rPr>
              <a:t>every </a:t>
            </a:r>
            <a:r>
              <a:rPr lang="en-US" altLang="en-US" sz="3800" b="1" dirty="0" smtClean="0">
                <a:latin typeface="Candara" panose="020E0502030303020204" pitchFamily="34" charset="0"/>
              </a:rPr>
              <a:t>non-prime attribute A</a:t>
            </a:r>
            <a:r>
              <a:rPr lang="en-US" altLang="en-US" sz="3800" dirty="0" smtClean="0">
                <a:latin typeface="Candara" panose="020E0502030303020204" pitchFamily="34" charset="0"/>
              </a:rPr>
              <a:t> in R is </a:t>
            </a:r>
            <a:r>
              <a:rPr lang="en-US" altLang="en-US" sz="3800" b="1" dirty="0" smtClean="0">
                <a:latin typeface="Candara" panose="020E0502030303020204" pitchFamily="34" charset="0"/>
              </a:rPr>
              <a:t>fully</a:t>
            </a:r>
            <a:r>
              <a:rPr lang="en-US" altLang="en-US" sz="3800" dirty="0" smtClean="0">
                <a:latin typeface="Candara" panose="020E0502030303020204" pitchFamily="34" charset="0"/>
              </a:rPr>
              <a:t> functionally dependent on </a:t>
            </a:r>
            <a:r>
              <a:rPr lang="en-US" altLang="en-US" sz="3800" b="1" i="1" dirty="0" smtClean="0">
                <a:latin typeface="Candara" panose="020E0502030303020204" pitchFamily="34" charset="0"/>
              </a:rPr>
              <a:t>every</a:t>
            </a:r>
            <a:r>
              <a:rPr lang="en-US" altLang="en-US" sz="3800" b="1" dirty="0" smtClean="0">
                <a:latin typeface="Candara" panose="020E0502030303020204" pitchFamily="34" charset="0"/>
              </a:rPr>
              <a:t> key  of R</a:t>
            </a:r>
            <a:r>
              <a:rPr lang="en-US" altLang="en-US" sz="3800" dirty="0" smtClean="0">
                <a:latin typeface="Candara" panose="020E0502030303020204" pitchFamily="34" charset="0"/>
              </a:rPr>
              <a:t>.</a:t>
            </a:r>
          </a:p>
        </p:txBody>
      </p:sp>
    </p:spTree>
    <p:extLst>
      <p:ext uri="{BB962C8B-B14F-4D97-AF65-F5344CB8AC3E}">
        <p14:creationId xmlns:p14="http://schemas.microsoft.com/office/powerpoint/2010/main" val="554804660"/>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914399"/>
          </a:xfrm>
        </p:spPr>
        <p:txBody>
          <a:bodyPr/>
          <a:lstStyle/>
          <a:p>
            <a:pPr eaLnBrk="1" hangingPunct="1"/>
            <a:r>
              <a:rPr lang="en-US" sz="2800" b="1" dirty="0"/>
              <a:t>Summary of Normal Forms Based on Primary Keys and Corresponding Normalization</a:t>
            </a:r>
            <a:endParaRPr lang="en-US" altLang="en-US" sz="2000" b="1" dirty="0" smtClean="0"/>
          </a:p>
        </p:txBody>
      </p:sp>
      <p:graphicFrame>
        <p:nvGraphicFramePr>
          <p:cNvPr id="5" name="Table 4"/>
          <p:cNvGraphicFramePr>
            <a:graphicFrameLocks noGrp="1"/>
          </p:cNvGraphicFramePr>
          <p:nvPr>
            <p:extLst>
              <p:ext uri="{D42A27DB-BD31-4B8C-83A1-F6EECF244321}">
                <p14:modId xmlns:p14="http://schemas.microsoft.com/office/powerpoint/2010/main" val="1084287172"/>
              </p:ext>
            </p:extLst>
          </p:nvPr>
        </p:nvGraphicFramePr>
        <p:xfrm>
          <a:off x="20321" y="944880"/>
          <a:ext cx="9098280" cy="5867400"/>
        </p:xfrm>
        <a:graphic>
          <a:graphicData uri="http://schemas.openxmlformats.org/drawingml/2006/table">
            <a:tbl>
              <a:tblPr firstRow="1" bandRow="1">
                <a:tableStyleId>{6E25E649-3F16-4E02-A733-19D2CDBF48F0}</a:tableStyleId>
              </a:tblPr>
              <a:tblGrid>
                <a:gridCol w="1039804">
                  <a:extLst>
                    <a:ext uri="{9D8B030D-6E8A-4147-A177-3AD203B41FA5}">
                      <a16:colId xmlns:a16="http://schemas.microsoft.com/office/drawing/2014/main" val="3428550034"/>
                    </a:ext>
                  </a:extLst>
                </a:gridCol>
                <a:gridCol w="4205087">
                  <a:extLst>
                    <a:ext uri="{9D8B030D-6E8A-4147-A177-3AD203B41FA5}">
                      <a16:colId xmlns:a16="http://schemas.microsoft.com/office/drawing/2014/main" val="2350470502"/>
                    </a:ext>
                  </a:extLst>
                </a:gridCol>
                <a:gridCol w="3853389">
                  <a:extLst>
                    <a:ext uri="{9D8B030D-6E8A-4147-A177-3AD203B41FA5}">
                      <a16:colId xmlns:a16="http://schemas.microsoft.com/office/drawing/2014/main" val="1019716604"/>
                    </a:ext>
                  </a:extLst>
                </a:gridCol>
              </a:tblGrid>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Normal Form</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r>
                        <a:rPr lang="en-US" sz="1900" dirty="0" smtClean="0">
                          <a:effectLst/>
                        </a:rPr>
                        <a:t>Test</a:t>
                      </a:r>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Remedy (Normalization)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38313092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First (1NF)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have </a:t>
                      </a:r>
                      <a:r>
                        <a:rPr lang="en-US" sz="1900" b="1" dirty="0" smtClean="0">
                          <a:effectLst/>
                        </a:rPr>
                        <a:t>no multivalued</a:t>
                      </a:r>
                      <a:r>
                        <a:rPr lang="en-US" sz="1900" dirty="0" smtClean="0">
                          <a:effectLst/>
                        </a:rPr>
                        <a:t>  attributes or </a:t>
                      </a:r>
                      <a:r>
                        <a:rPr lang="en-US" sz="1900" b="1" dirty="0" smtClean="0">
                          <a:effectLst/>
                        </a:rPr>
                        <a:t>nested relations.</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Form new relations for each multivalued attribute or nested relation.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51872764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Second (2NF)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 relations where primary key  contains multiple attributes, </a:t>
                      </a:r>
                      <a:r>
                        <a:rPr lang="en-US" sz="1900" b="1" dirty="0" smtClean="0">
                          <a:effectLst/>
                        </a:rPr>
                        <a:t>no </a:t>
                      </a:r>
                      <a:r>
                        <a:rPr lang="en-US" sz="1900" b="1" dirty="0" err="1" smtClean="0">
                          <a:effectLst/>
                        </a:rPr>
                        <a:t>nonkey</a:t>
                      </a:r>
                      <a:r>
                        <a:rPr lang="en-US" sz="1900" b="1" dirty="0" smtClean="0">
                          <a:effectLst/>
                        </a:rPr>
                        <a:t> attribute should be functionally  dependent on a part of the primary key.</a:t>
                      </a:r>
                      <a:br>
                        <a:rPr lang="en-US" sz="1900" b="1" dirty="0" smtClean="0">
                          <a:effectLst/>
                        </a:rPr>
                      </a:br>
                      <a:r>
                        <a:rPr lang="en-US" sz="1900" b="1" dirty="0" smtClean="0">
                          <a:effectLst/>
                        </a:rPr>
                        <a:t>No partial dependency.</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new relation for each partial key with its dependent attribute(s). Make sure to keep a relation with the original primary key and any attributes that are fully functionally dependent on it.</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6492968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Third (3NF)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a:t>
                      </a:r>
                      <a:r>
                        <a:rPr lang="en-US" sz="1900" b="1" dirty="0" smtClean="0">
                          <a:effectLst/>
                        </a:rPr>
                        <a:t>not</a:t>
                      </a:r>
                      <a:r>
                        <a:rPr lang="en-US" sz="1900" dirty="0" smtClean="0">
                          <a:effectLst/>
                        </a:rPr>
                        <a:t> have a </a:t>
                      </a:r>
                      <a:r>
                        <a:rPr lang="en-US" sz="1900" b="1" dirty="0" smtClean="0">
                          <a:effectLst/>
                        </a:rPr>
                        <a:t>non-key  attribute functionally determined by another non-key attribute</a:t>
                      </a:r>
                      <a:r>
                        <a:rPr lang="en-US" sz="1900" dirty="0" smtClean="0">
                          <a:effectLst/>
                        </a:rPr>
                        <a:t> (or by a set of non-key attributes). That is, there should be </a:t>
                      </a:r>
                      <a:r>
                        <a:rPr lang="en-US" sz="1900" b="1" dirty="0" smtClean="0">
                          <a:effectLst/>
                        </a:rPr>
                        <a:t>no transitive dependency</a:t>
                      </a:r>
                      <a:r>
                        <a:rPr lang="en-US" sz="1900" dirty="0" smtClean="0">
                          <a:effectLst/>
                        </a:rPr>
                        <a:t> of a non-key attribute on the primary key.</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relation that includes the non-key attribute(s) that functionally determine(s) other non-key attribute(s).</a:t>
                      </a:r>
                    </a:p>
                    <a:p>
                      <a:endParaRPr lang="en-US" sz="1900" dirty="0"/>
                    </a:p>
                  </a:txBody>
                  <a:tcPr anchor="ctr"/>
                </a:tc>
                <a:extLst>
                  <a:ext uri="{0D108BD9-81ED-4DB2-BD59-A6C34878D82A}">
                    <a16:rowId xmlns:a16="http://schemas.microsoft.com/office/drawing/2014/main" val="3232959402"/>
                  </a:ext>
                </a:extLst>
              </a:tr>
            </a:tbl>
          </a:graphicData>
        </a:graphic>
      </p:graphicFrame>
    </p:spTree>
    <p:extLst>
      <p:ext uri="{BB962C8B-B14F-4D97-AF65-F5344CB8AC3E}">
        <p14:creationId xmlns:p14="http://schemas.microsoft.com/office/powerpoint/2010/main" val="1437029735"/>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Normalization</a:t>
            </a:r>
            <a:endParaRPr lang="en-US" altLang="en-US" b="1" dirty="0" smtClean="0">
              <a:effectLst>
                <a:outerShdw blurRad="38100" dist="38100" dir="2700000" algn="tl">
                  <a:srgbClr val="000000">
                    <a:alpha val="43137"/>
                  </a:srgbClr>
                </a:outerShdw>
              </a:effectLst>
            </a:endParaRPr>
          </a:p>
        </p:txBody>
      </p:sp>
      <p:sp>
        <p:nvSpPr>
          <p:cNvPr id="8" name="Title 1"/>
          <p:cNvSpPr txBox="1">
            <a:spLocks/>
          </p:cNvSpPr>
          <p:nvPr/>
        </p:nvSpPr>
        <p:spPr bwMode="auto">
          <a:xfrm>
            <a:off x="1101482" y="6147064"/>
            <a:ext cx="324191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b="1" kern="0" dirty="0" smtClean="0">
                <a:solidFill>
                  <a:schemeClr val="accent2">
                    <a:lumMod val="75000"/>
                  </a:schemeClr>
                </a:solidFill>
                <a:latin typeface="Verdana" charset="0"/>
              </a:rPr>
              <a:t>SSN </a:t>
            </a:r>
            <a:r>
              <a:rPr lang="en-US" altLang="en-US" sz="2400" b="1" kern="0" dirty="0" smtClean="0">
                <a:solidFill>
                  <a:schemeClr val="accent2">
                    <a:lumMod val="75000"/>
                  </a:schemeClr>
                </a:solidFill>
                <a:latin typeface="Verdana" charset="0"/>
                <a:sym typeface="Wingdings" panose="05000000000000000000" pitchFamily="2" charset="2"/>
              </a:rPr>
              <a:t> EName</a:t>
            </a:r>
            <a:endParaRPr lang="en-US" altLang="en-US" sz="2400" b="1"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736991929"/>
              </p:ext>
            </p:extLst>
          </p:nvPr>
        </p:nvGraphicFramePr>
        <p:xfrm>
          <a:off x="76199" y="2496819"/>
          <a:ext cx="8691357" cy="551181"/>
        </p:xfrm>
        <a:graphic>
          <a:graphicData uri="http://schemas.openxmlformats.org/drawingml/2006/table">
            <a:tbl>
              <a:tblPr firstRow="1" bandRow="1">
                <a:tableStyleId>{5C22544A-7EE6-4342-B048-85BDC9FD1C3A}</a:tableStyleId>
              </a:tblPr>
              <a:tblGrid>
                <a:gridCol w="830791">
                  <a:extLst>
                    <a:ext uri="{9D8B030D-6E8A-4147-A177-3AD203B41FA5}">
                      <a16:colId xmlns:a16="http://schemas.microsoft.com/office/drawing/2014/main" val="2901461435"/>
                    </a:ext>
                  </a:extLst>
                </a:gridCol>
                <a:gridCol w="2195663">
                  <a:extLst>
                    <a:ext uri="{9D8B030D-6E8A-4147-A177-3AD203B41FA5}">
                      <a16:colId xmlns:a16="http://schemas.microsoft.com/office/drawing/2014/main" val="3256022951"/>
                    </a:ext>
                  </a:extLst>
                </a:gridCol>
                <a:gridCol w="1319224">
                  <a:extLst>
                    <a:ext uri="{9D8B030D-6E8A-4147-A177-3AD203B41FA5}">
                      <a16:colId xmlns:a16="http://schemas.microsoft.com/office/drawing/2014/main" val="3817120999"/>
                    </a:ext>
                  </a:extLst>
                </a:gridCol>
                <a:gridCol w="1319224">
                  <a:extLst>
                    <a:ext uri="{9D8B030D-6E8A-4147-A177-3AD203B41FA5}">
                      <a16:colId xmlns:a16="http://schemas.microsoft.com/office/drawing/2014/main" val="999246976"/>
                    </a:ext>
                  </a:extLst>
                </a:gridCol>
                <a:gridCol w="1319224">
                  <a:extLst>
                    <a:ext uri="{9D8B030D-6E8A-4147-A177-3AD203B41FA5}">
                      <a16:colId xmlns:a16="http://schemas.microsoft.com/office/drawing/2014/main" val="878433526"/>
                    </a:ext>
                  </a:extLst>
                </a:gridCol>
                <a:gridCol w="1707231">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415684" y="3102453"/>
            <a:ext cx="3551272" cy="961678"/>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415684" y="3136097"/>
            <a:ext cx="4613516" cy="2883703"/>
            <a:chOff x="3505200" y="2256435"/>
            <a:chExt cx="3304605" cy="794105"/>
          </a:xfrm>
        </p:grpSpPr>
        <p:cxnSp>
          <p:nvCxnSpPr>
            <p:cNvPr id="23" name="Straight Connector 22"/>
            <p:cNvCxnSpPr/>
            <p:nvPr/>
          </p:nvCxnSpPr>
          <p:spPr bwMode="auto">
            <a:xfrm>
              <a:off x="3505200" y="2547040"/>
              <a:ext cx="0" cy="503499"/>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1312002"/>
            <a:ext cx="5867400" cy="1121572"/>
            <a:chOff x="2133600" y="2052006"/>
            <a:chExt cx="5867400" cy="846134"/>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59727" y="2052006"/>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4457700" cy="833112"/>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459285" y="845935"/>
            <a:ext cx="950814" cy="461665"/>
          </a:xfrm>
          <a:prstGeom prst="rect">
            <a:avLst/>
          </a:prstGeom>
          <a:noFill/>
        </p:spPr>
        <p:txBody>
          <a:bodyPr wrap="square" lIns="91440" tIns="45720" rIns="91440" bIns="45720">
            <a:spAutoFit/>
          </a:bodyPr>
          <a:lstStyle/>
          <a:p>
            <a:pPr algn="ctr"/>
            <a:r>
              <a:rPr lang="en-US" b="1" dirty="0" smtClean="0">
                <a:ln w="12700">
                  <a:solidFill>
                    <a:srgbClr val="7030A0"/>
                  </a:solidFill>
                  <a:prstDash val="solid"/>
                </a:ln>
                <a:solidFill>
                  <a:srgbClr val="7030A0"/>
                </a:solidFill>
                <a:effectLst>
                  <a:innerShdw blurRad="177800">
                    <a:schemeClr val="accent3">
                      <a:lumMod val="50000"/>
                    </a:schemeClr>
                  </a:innerShdw>
                </a:effectLst>
              </a:rPr>
              <a:t>FD3:</a:t>
            </a:r>
            <a:endParaRPr lang="en-US" b="1" dirty="0">
              <a:ln w="12700">
                <a:solidFill>
                  <a:srgbClr val="7030A0"/>
                </a:solidFill>
                <a:prstDash val="solid"/>
              </a:ln>
              <a:solidFill>
                <a:srgbClr val="7030A0"/>
              </a:solidFill>
              <a:effectLst>
                <a:innerShdw blurRad="177800">
                  <a:schemeClr val="accent3">
                    <a:lumMod val="50000"/>
                  </a:schemeClr>
                </a:innerShdw>
              </a:effectLst>
            </a:endParaRPr>
          </a:p>
        </p:txBody>
      </p:sp>
      <p:sp>
        <p:nvSpPr>
          <p:cNvPr id="48" name="Rectangle 47"/>
          <p:cNvSpPr/>
          <p:nvPr/>
        </p:nvSpPr>
        <p:spPr>
          <a:xfrm>
            <a:off x="522106" y="4123483"/>
            <a:ext cx="868480"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266016" y="6053444"/>
            <a:ext cx="899944" cy="461665"/>
          </a:xfrm>
          <a:prstGeom prst="rect">
            <a:avLst/>
          </a:prstGeom>
          <a:noFill/>
        </p:spPr>
        <p:txBody>
          <a:bodyPr wrap="square" lIns="91440" tIns="45720" rIns="91440" bIns="45720">
            <a:spAutoFit/>
          </a:bodyPr>
          <a:lstStyle/>
          <a:p>
            <a:pPr algn="ctr"/>
            <a:r>
              <a:rPr lang="en-US" b="1" dirty="0" smtClean="0">
                <a:ln w="12700">
                  <a:noFill/>
                  <a:prstDash val="solid"/>
                </a:ln>
                <a:solidFill>
                  <a:srgbClr val="FFC000"/>
                </a:solidFill>
              </a:rPr>
              <a:t>FD2:</a:t>
            </a:r>
            <a:endParaRPr lang="en-US" b="1" dirty="0">
              <a:ln w="12700">
                <a:noFill/>
                <a:prstDash val="solid"/>
              </a:ln>
              <a:solidFill>
                <a:srgbClr val="FFC000"/>
              </a:solidFill>
            </a:endParaRPr>
          </a:p>
        </p:txBody>
      </p:sp>
      <p:sp>
        <p:nvSpPr>
          <p:cNvPr id="51" name="Title 1"/>
          <p:cNvSpPr txBox="1">
            <a:spLocks/>
          </p:cNvSpPr>
          <p:nvPr/>
        </p:nvSpPr>
        <p:spPr bwMode="auto">
          <a:xfrm>
            <a:off x="2410099" y="883615"/>
            <a:ext cx="5719556" cy="35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b="1" kern="0" dirty="0" smtClean="0">
                <a:solidFill>
                  <a:srgbClr val="7030A0"/>
                </a:solidFill>
                <a:latin typeface="Verdana" charset="0"/>
              </a:rPr>
              <a:t>PNumber </a:t>
            </a:r>
            <a:r>
              <a:rPr lang="en-US" altLang="en-US" sz="2400" b="1"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1214838" y="4191395"/>
            <a:ext cx="388619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kern="0" dirty="0" smtClean="0">
                <a:solidFill>
                  <a:schemeClr val="accent1">
                    <a:lumMod val="75000"/>
                  </a:schemeClr>
                </a:solidFill>
                <a:latin typeface="Verdana" charset="0"/>
              </a:rPr>
              <a:t>{SSN, PNumber}</a:t>
            </a:r>
            <a:r>
              <a:rPr lang="en-US" altLang="en-US" sz="2000" b="1" kern="0" dirty="0" smtClean="0">
                <a:solidFill>
                  <a:schemeClr val="accent1">
                    <a:lumMod val="75000"/>
                  </a:schemeClr>
                </a:solidFill>
                <a:latin typeface="Verdana" charset="0"/>
                <a:sym typeface="Wingdings" panose="05000000000000000000" pitchFamily="2" charset="2"/>
              </a:rPr>
              <a:t> Hours</a:t>
            </a:r>
            <a:endParaRPr lang="en-US" altLang="en-US" sz="2000" b="1" kern="0" dirty="0">
              <a:solidFill>
                <a:schemeClr val="accent1">
                  <a:lumMod val="75000"/>
                </a:schemeClr>
              </a:solidFill>
              <a:latin typeface="Verdana" charset="0"/>
            </a:endParaRPr>
          </a:p>
        </p:txBody>
      </p:sp>
      <p:sp>
        <p:nvSpPr>
          <p:cNvPr id="55" name="Rectangle 9"/>
          <p:cNvSpPr txBox="1">
            <a:spLocks noChangeArrowheads="1"/>
          </p:cNvSpPr>
          <p:nvPr/>
        </p:nvSpPr>
        <p:spPr bwMode="auto">
          <a:xfrm>
            <a:off x="152400" y="2078503"/>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graphicFrame>
        <p:nvGraphicFramePr>
          <p:cNvPr id="4" name="Table 3"/>
          <p:cNvGraphicFramePr>
            <a:graphicFrameLocks noGrp="1"/>
          </p:cNvGraphicFramePr>
          <p:nvPr>
            <p:extLst>
              <p:ext uri="{D42A27DB-BD31-4B8C-83A1-F6EECF244321}">
                <p14:modId xmlns:p14="http://schemas.microsoft.com/office/powerpoint/2010/main" val="1158673960"/>
              </p:ext>
            </p:extLst>
          </p:nvPr>
        </p:nvGraphicFramePr>
        <p:xfrm>
          <a:off x="5178867" y="3869595"/>
          <a:ext cx="3736533" cy="2286000"/>
        </p:xfrm>
        <a:graphic>
          <a:graphicData uri="http://schemas.openxmlformats.org/drawingml/2006/table">
            <a:tbl>
              <a:tblPr firstRow="1" bandRow="1">
                <a:tableStyleId>{5C22544A-7EE6-4342-B048-85BDC9FD1C3A}</a:tableStyleId>
              </a:tblPr>
              <a:tblGrid>
                <a:gridCol w="1069533">
                  <a:extLst>
                    <a:ext uri="{9D8B030D-6E8A-4147-A177-3AD203B41FA5}">
                      <a16:colId xmlns:a16="http://schemas.microsoft.com/office/drawing/2014/main" val="2103836065"/>
                    </a:ext>
                  </a:extLst>
                </a:gridCol>
                <a:gridCol w="2667000">
                  <a:extLst>
                    <a:ext uri="{9D8B030D-6E8A-4147-A177-3AD203B41FA5}">
                      <a16:colId xmlns:a16="http://schemas.microsoft.com/office/drawing/2014/main" val="116476508"/>
                    </a:ext>
                  </a:extLst>
                </a:gridCol>
              </a:tblGrid>
              <a:tr h="370840">
                <a:tc rowSpan="2">
                  <a:txBody>
                    <a:bodyPr/>
                    <a:lstStyle/>
                    <a:p>
                      <a:r>
                        <a:rPr lang="en-US" sz="2400" b="1" dirty="0" smtClean="0">
                          <a:solidFill>
                            <a:schemeClr val="bg1"/>
                          </a:solidFill>
                        </a:rPr>
                        <a:t>FD</a:t>
                      </a:r>
                      <a:endParaRPr lang="en-US" sz="2400" b="1" dirty="0">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Dependency is</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vMerge="1">
                  <a:txBody>
                    <a:bodyPr/>
                    <a:lstStyle/>
                    <a:p>
                      <a:endParaRPr lang="en-US" dirty="0"/>
                    </a:p>
                  </a:txBody>
                  <a:tcPr/>
                </a:tc>
                <a:tc>
                  <a:txBody>
                    <a:bodyPr/>
                    <a:lstStyle/>
                    <a:p>
                      <a:pPr algn="ctr"/>
                      <a:r>
                        <a:rPr lang="en-US" sz="2400" b="1" dirty="0" smtClean="0">
                          <a:solidFill>
                            <a:schemeClr val="bg1"/>
                          </a:solidFill>
                        </a:rPr>
                        <a:t>Partial</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674907252"/>
                  </a:ext>
                </a:extLst>
              </a:tr>
              <a:tr h="370840">
                <a:tc>
                  <a:txBody>
                    <a:bodyPr/>
                    <a:lstStyle/>
                    <a:p>
                      <a:r>
                        <a:rPr lang="en-US" sz="2400" b="1" dirty="0" smtClean="0"/>
                        <a:t>FD1</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lvl="1" algn="l"/>
                      <a:r>
                        <a:rPr lang="en-US" sz="2400" b="1" dirty="0" smtClean="0"/>
                        <a:t>NO</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335812653"/>
                  </a:ext>
                </a:extLst>
              </a:tr>
              <a:tr h="370840">
                <a:tc>
                  <a:txBody>
                    <a:bodyPr/>
                    <a:lstStyle/>
                    <a:p>
                      <a:r>
                        <a:rPr lang="en-US" sz="2400" b="1" dirty="0" smtClean="0"/>
                        <a:t>FD2</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solidFill>
                  </a:tcPr>
                </a:tc>
                <a:tc>
                  <a:txBody>
                    <a:bodyPr/>
                    <a:lstStyle/>
                    <a:p>
                      <a:pPr lvl="1" algn="l"/>
                      <a:r>
                        <a:rPr lang="en-US" sz="2400" b="1" dirty="0" smtClean="0"/>
                        <a:t>YES</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solidFill>
                  </a:tcPr>
                </a:tc>
                <a:extLst>
                  <a:ext uri="{0D108BD9-81ED-4DB2-BD59-A6C34878D82A}">
                    <a16:rowId xmlns:a16="http://schemas.microsoft.com/office/drawing/2014/main" val="2384154043"/>
                  </a:ext>
                </a:extLst>
              </a:tr>
              <a:tr h="370840">
                <a:tc>
                  <a:txBody>
                    <a:bodyPr/>
                    <a:lstStyle/>
                    <a:p>
                      <a:r>
                        <a:rPr lang="en-US" sz="2400" b="1" dirty="0" smtClean="0"/>
                        <a:t>FD3</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solidFill>
                  </a:tcPr>
                </a:tc>
                <a:tc>
                  <a:txBody>
                    <a:bodyPr/>
                    <a:lstStyle/>
                    <a:p>
                      <a:pPr lvl="1" algn="l"/>
                      <a:r>
                        <a:rPr lang="en-US" sz="2400" b="1" dirty="0" smtClean="0"/>
                        <a:t>YES</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solidFill>
                  </a:tcPr>
                </a:tc>
                <a:extLst>
                  <a:ext uri="{0D108BD9-81ED-4DB2-BD59-A6C34878D82A}">
                    <a16:rowId xmlns:a16="http://schemas.microsoft.com/office/drawing/2014/main" val="901724822"/>
                  </a:ext>
                </a:extLst>
              </a:tr>
            </a:tbl>
          </a:graphicData>
        </a:graphic>
      </p:graphicFrame>
      <p:sp>
        <p:nvSpPr>
          <p:cNvPr id="9" name="Rectangle 8"/>
          <p:cNvSpPr/>
          <p:nvPr/>
        </p:nvSpPr>
        <p:spPr bwMode="auto">
          <a:xfrm>
            <a:off x="6629400" y="4833861"/>
            <a:ext cx="1143000" cy="316825"/>
          </a:xfrm>
          <a:prstGeom prst="rect">
            <a:avLst/>
          </a:prstGeom>
          <a:solidFill>
            <a:schemeClr val="accent1">
              <a:lumMod val="60000"/>
              <a:lumOff val="4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4" name="Rectangle 53"/>
          <p:cNvSpPr/>
          <p:nvPr/>
        </p:nvSpPr>
        <p:spPr bwMode="auto">
          <a:xfrm>
            <a:off x="6629400" y="5300398"/>
            <a:ext cx="1143000" cy="363582"/>
          </a:xfrm>
          <a:prstGeom prst="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70" name="Rectangle 69"/>
          <p:cNvSpPr/>
          <p:nvPr/>
        </p:nvSpPr>
        <p:spPr bwMode="auto">
          <a:xfrm>
            <a:off x="6629400" y="5783273"/>
            <a:ext cx="1143000" cy="319110"/>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6694867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4" grpId="0" animBg="1"/>
      <p:bldP spid="7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2NF</a:t>
            </a:r>
          </a:p>
        </p:txBody>
      </p:sp>
      <p:sp>
        <p:nvSpPr>
          <p:cNvPr id="8" name="Title 1"/>
          <p:cNvSpPr txBox="1">
            <a:spLocks/>
          </p:cNvSpPr>
          <p:nvPr/>
        </p:nvSpPr>
        <p:spPr bwMode="auto">
          <a:xfrm>
            <a:off x="1066801" y="2809435"/>
            <a:ext cx="2133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2">
                    <a:lumMod val="75000"/>
                  </a:schemeClr>
                </a:solidFill>
                <a:latin typeface="Verdana" charset="0"/>
              </a:rPr>
              <a:t>SSN </a:t>
            </a:r>
            <a:r>
              <a:rPr lang="en-US" altLang="en-US" sz="2000" kern="0" dirty="0" smtClean="0">
                <a:solidFill>
                  <a:schemeClr val="accent2">
                    <a:lumMod val="75000"/>
                  </a:schemeClr>
                </a:solidFill>
                <a:latin typeface="Verdana" charset="0"/>
                <a:sym typeface="Wingdings" panose="05000000000000000000" pitchFamily="2" charset="2"/>
              </a:rPr>
              <a:t> EName</a:t>
            </a:r>
            <a:endParaRPr lang="en-US" altLang="en-US" sz="2000"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73281923"/>
              </p:ext>
            </p:extLst>
          </p:nvPr>
        </p:nvGraphicFramePr>
        <p:xfrm>
          <a:off x="233156" y="1235748"/>
          <a:ext cx="8534400"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2156012">
                  <a:extLst>
                    <a:ext uri="{9D8B030D-6E8A-4147-A177-3AD203B41FA5}">
                      <a16:colId xmlns:a16="http://schemas.microsoft.com/office/drawing/2014/main" val="3256022951"/>
                    </a:ext>
                  </a:extLst>
                </a:gridCol>
                <a:gridCol w="1295400">
                  <a:extLst>
                    <a:ext uri="{9D8B030D-6E8A-4147-A177-3AD203B41FA5}">
                      <a16:colId xmlns:a16="http://schemas.microsoft.com/office/drawing/2014/main" val="3817120999"/>
                    </a:ext>
                  </a:extLst>
                </a:gridCol>
                <a:gridCol w="1295400">
                  <a:extLst>
                    <a:ext uri="{9D8B030D-6E8A-4147-A177-3AD203B41FA5}">
                      <a16:colId xmlns:a16="http://schemas.microsoft.com/office/drawing/2014/main" val="999246976"/>
                    </a:ext>
                  </a:extLst>
                </a:gridCol>
                <a:gridCol w="1295400">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690356" y="1797088"/>
            <a:ext cx="3276600" cy="304800"/>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690356" y="1830733"/>
            <a:ext cx="4338844" cy="912468"/>
            <a:chOff x="3505200" y="2256435"/>
            <a:chExt cx="3304605" cy="794105"/>
          </a:xfrm>
        </p:grpSpPr>
        <p:cxnSp>
          <p:nvCxnSpPr>
            <p:cNvPr id="23" name="Straight Connector 22"/>
            <p:cNvCxnSpPr/>
            <p:nvPr/>
          </p:nvCxnSpPr>
          <p:spPr bwMode="auto">
            <a:xfrm>
              <a:off x="3505200" y="2562307"/>
              <a:ext cx="0" cy="488232"/>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614955"/>
            <a:ext cx="5867400" cy="604463"/>
            <a:chOff x="2133600" y="2077581"/>
            <a:chExt cx="5867400" cy="871277"/>
          </a:xfrm>
        </p:grpSpPr>
        <p:cxnSp>
          <p:nvCxnSpPr>
            <p:cNvPr id="32" name="Elbow Connector 31"/>
            <p:cNvCxnSpPr/>
            <p:nvPr/>
          </p:nvCxnSpPr>
          <p:spPr bwMode="auto">
            <a:xfrm flipV="1">
              <a:off x="2133600" y="2077581"/>
              <a:ext cx="5867400" cy="833113"/>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77581"/>
              <a:ext cx="4457700" cy="833113"/>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284716" y="756245"/>
            <a:ext cx="777240" cy="461665"/>
          </a:xfrm>
          <a:prstGeom prst="rect">
            <a:avLst/>
          </a:prstGeom>
          <a:noFill/>
        </p:spPr>
        <p:txBody>
          <a:bodyPr wrap="square" lIns="91440" tIns="45720" rIns="91440" bIns="45720">
            <a:spAutoFit/>
          </a:bodyPr>
          <a:lstStyle/>
          <a:p>
            <a:pPr algn="ctr"/>
            <a:r>
              <a:rPr lang="en-US" b="1" dirty="0" smtClean="0">
                <a:ln w="6600">
                  <a:noFill/>
                  <a:prstDash val="solid"/>
                </a:ln>
                <a:solidFill>
                  <a:srgbClr val="7030A0"/>
                </a:solidFill>
                <a:effectLst>
                  <a:outerShdw dist="38100" dir="2700000" algn="tl" rotWithShape="0">
                    <a:schemeClr val="accent2"/>
                  </a:outerShdw>
                </a:effectLst>
              </a:rPr>
              <a:t>FD3</a:t>
            </a:r>
            <a:endParaRPr lang="en-US"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73922" y="1794550"/>
            <a:ext cx="764277"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73921" y="2403912"/>
            <a:ext cx="764276" cy="461665"/>
          </a:xfrm>
          <a:prstGeom prst="rect">
            <a:avLst/>
          </a:prstGeom>
          <a:noFill/>
        </p:spPr>
        <p:txBody>
          <a:bodyPr wrap="square" lIns="91440" tIns="45720" rIns="91440" bIns="45720">
            <a:spAutoFit/>
          </a:bodyPr>
          <a:lstStyle/>
          <a:p>
            <a:pPr algn="ctr"/>
            <a:r>
              <a:rPr lang="en-US" b="1" dirty="0">
                <a:ln w="12700">
                  <a:noFill/>
                  <a:prstDash val="solid"/>
                </a:ln>
                <a:solidFill>
                  <a:srgbClr val="FFC000"/>
                </a:solidFill>
              </a:rPr>
              <a:t>FD2</a:t>
            </a:r>
          </a:p>
        </p:txBody>
      </p:sp>
      <p:sp>
        <p:nvSpPr>
          <p:cNvPr id="51" name="Title 1"/>
          <p:cNvSpPr txBox="1">
            <a:spLocks/>
          </p:cNvSpPr>
          <p:nvPr/>
        </p:nvSpPr>
        <p:spPr bwMode="auto">
          <a:xfrm>
            <a:off x="2171287" y="740018"/>
            <a:ext cx="4415044" cy="268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rgbClr val="7030A0"/>
                </a:solidFill>
                <a:latin typeface="Verdana" charset="0"/>
              </a:rPr>
              <a:t>PNumber </a:t>
            </a:r>
            <a:r>
              <a:rPr lang="en-US" altLang="en-US" sz="2000"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640435" y="2182196"/>
            <a:ext cx="3521147"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1">
                    <a:lumMod val="75000"/>
                  </a:schemeClr>
                </a:solidFill>
                <a:latin typeface="Verdana" charset="0"/>
              </a:rPr>
              <a:t>{SSN, PNumber}</a:t>
            </a:r>
            <a:r>
              <a:rPr lang="en-US" altLang="en-US" sz="2000" kern="0" dirty="0" smtClean="0">
                <a:solidFill>
                  <a:schemeClr val="accent1">
                    <a:lumMod val="75000"/>
                  </a:schemeClr>
                </a:solidFill>
                <a:latin typeface="Verdana" charset="0"/>
                <a:sym typeface="Wingdings" panose="05000000000000000000" pitchFamily="2" charset="2"/>
              </a:rPr>
              <a:t> Hours</a:t>
            </a:r>
            <a:endParaRPr lang="en-US" altLang="en-US" sz="2000" kern="0" dirty="0">
              <a:solidFill>
                <a:schemeClr val="accent1">
                  <a:lumMod val="75000"/>
                </a:schemeClr>
              </a:solidFill>
              <a:latin typeface="Verdana" charset="0"/>
            </a:endParaRPr>
          </a:p>
        </p:txBody>
      </p:sp>
      <p:grpSp>
        <p:nvGrpSpPr>
          <p:cNvPr id="46" name="Group 45"/>
          <p:cNvGrpSpPr/>
          <p:nvPr/>
        </p:nvGrpSpPr>
        <p:grpSpPr>
          <a:xfrm>
            <a:off x="0" y="3292256"/>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EP into 2NF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152400" y="818110"/>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sp>
        <p:nvSpPr>
          <p:cNvPr id="56" name="Rectangle 9"/>
          <p:cNvSpPr txBox="1">
            <a:spLocks noChangeArrowheads="1"/>
          </p:cNvSpPr>
          <p:nvPr/>
        </p:nvSpPr>
        <p:spPr bwMode="auto">
          <a:xfrm>
            <a:off x="0" y="3851716"/>
            <a:ext cx="88396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EP1</a:t>
            </a:r>
          </a:p>
        </p:txBody>
      </p:sp>
      <p:sp>
        <p:nvSpPr>
          <p:cNvPr id="57" name="Rectangle 9"/>
          <p:cNvSpPr txBox="1">
            <a:spLocks noChangeArrowheads="1"/>
          </p:cNvSpPr>
          <p:nvPr/>
        </p:nvSpPr>
        <p:spPr bwMode="auto">
          <a:xfrm>
            <a:off x="5825987" y="3840841"/>
            <a:ext cx="99060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EP2</a:t>
            </a:r>
          </a:p>
        </p:txBody>
      </p:sp>
      <p:sp>
        <p:nvSpPr>
          <p:cNvPr id="58" name="Rectangle 9"/>
          <p:cNvSpPr txBox="1">
            <a:spLocks noChangeArrowheads="1"/>
          </p:cNvSpPr>
          <p:nvPr/>
        </p:nvSpPr>
        <p:spPr bwMode="auto">
          <a:xfrm>
            <a:off x="3560899" y="5286185"/>
            <a:ext cx="9394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EP3</a:t>
            </a:r>
          </a:p>
        </p:txBody>
      </p:sp>
      <p:graphicFrame>
        <p:nvGraphicFramePr>
          <p:cNvPr id="59" name="Table 58"/>
          <p:cNvGraphicFramePr>
            <a:graphicFrameLocks noGrp="1"/>
          </p:cNvGraphicFramePr>
          <p:nvPr>
            <p:extLst>
              <p:ext uri="{D42A27DB-BD31-4B8C-83A1-F6EECF244321}">
                <p14:modId xmlns:p14="http://schemas.microsoft.com/office/powerpoint/2010/main" val="1567856369"/>
              </p:ext>
            </p:extLst>
          </p:nvPr>
        </p:nvGraphicFramePr>
        <p:xfrm>
          <a:off x="37314" y="4271204"/>
          <a:ext cx="3620285" cy="551181"/>
        </p:xfrm>
        <a:graphic>
          <a:graphicData uri="http://schemas.openxmlformats.org/drawingml/2006/table">
            <a:tbl>
              <a:tblPr firstRow="1" bandRow="1">
                <a:tableStyleId>{5C22544A-7EE6-4342-B048-85BDC9FD1C3A}</a:tableStyleId>
              </a:tblPr>
              <a:tblGrid>
                <a:gridCol w="877086">
                  <a:extLst>
                    <a:ext uri="{9D8B030D-6E8A-4147-A177-3AD203B41FA5}">
                      <a16:colId xmlns:a16="http://schemas.microsoft.com/office/drawing/2014/main" val="2901461435"/>
                    </a:ext>
                  </a:extLst>
                </a:gridCol>
                <a:gridCol w="1676400">
                  <a:extLst>
                    <a:ext uri="{9D8B030D-6E8A-4147-A177-3AD203B41FA5}">
                      <a16:colId xmlns:a16="http://schemas.microsoft.com/office/drawing/2014/main" val="3256022951"/>
                    </a:ext>
                  </a:extLst>
                </a:gridCol>
                <a:gridCol w="1066799">
                  <a:extLst>
                    <a:ext uri="{9D8B030D-6E8A-4147-A177-3AD203B41FA5}">
                      <a16:colId xmlns:a16="http://schemas.microsoft.com/office/drawing/2014/main" val="3817120999"/>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Hours</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0" name="Table 59"/>
          <p:cNvGraphicFramePr>
            <a:graphicFrameLocks noGrp="1"/>
          </p:cNvGraphicFramePr>
          <p:nvPr>
            <p:extLst>
              <p:ext uri="{D42A27DB-BD31-4B8C-83A1-F6EECF244321}">
                <p14:modId xmlns:p14="http://schemas.microsoft.com/office/powerpoint/2010/main" val="716678542"/>
              </p:ext>
            </p:extLst>
          </p:nvPr>
        </p:nvGraphicFramePr>
        <p:xfrm>
          <a:off x="5943600" y="4288540"/>
          <a:ext cx="2111188"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1295400">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EName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1" name="Table 60"/>
          <p:cNvGraphicFramePr>
            <a:graphicFrameLocks noGrp="1"/>
          </p:cNvGraphicFramePr>
          <p:nvPr>
            <p:extLst>
              <p:ext uri="{D42A27DB-BD31-4B8C-83A1-F6EECF244321}">
                <p14:modId xmlns:p14="http://schemas.microsoft.com/office/powerpoint/2010/main" val="3952324010"/>
              </p:ext>
            </p:extLst>
          </p:nvPr>
        </p:nvGraphicFramePr>
        <p:xfrm>
          <a:off x="3657600" y="5670929"/>
          <a:ext cx="4572000" cy="551181"/>
        </p:xfrm>
        <a:graphic>
          <a:graphicData uri="http://schemas.openxmlformats.org/drawingml/2006/table">
            <a:tbl>
              <a:tblPr firstRow="1" bandRow="1">
                <a:tableStyleId>{5C22544A-7EE6-4342-B048-85BDC9FD1C3A}</a:tableStyleId>
              </a:tblPr>
              <a:tblGrid>
                <a:gridCol w="1622323">
                  <a:extLst>
                    <a:ext uri="{9D8B030D-6E8A-4147-A177-3AD203B41FA5}">
                      <a16:colId xmlns:a16="http://schemas.microsoft.com/office/drawing/2014/main" val="3256022951"/>
                    </a:ext>
                  </a:extLst>
                </a:gridCol>
                <a:gridCol w="1273277">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PLocation</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pSp>
        <p:nvGrpSpPr>
          <p:cNvPr id="62" name="Group 61"/>
          <p:cNvGrpSpPr/>
          <p:nvPr/>
        </p:nvGrpSpPr>
        <p:grpSpPr>
          <a:xfrm>
            <a:off x="6321287" y="4862880"/>
            <a:ext cx="1146313" cy="465704"/>
            <a:chOff x="3505200" y="2256435"/>
            <a:chExt cx="3304605" cy="794105"/>
          </a:xfrm>
        </p:grpSpPr>
        <p:cxnSp>
          <p:nvCxnSpPr>
            <p:cNvPr id="63" name="Straight Connector 62"/>
            <p:cNvCxnSpPr/>
            <p:nvPr/>
          </p:nvCxnSpPr>
          <p:spPr bwMode="auto">
            <a:xfrm>
              <a:off x="3505200" y="2384019"/>
              <a:ext cx="0" cy="666520"/>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64" name="Elbow Connector 63"/>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65" name="Group 64"/>
          <p:cNvGrpSpPr/>
          <p:nvPr/>
        </p:nvGrpSpPr>
        <p:grpSpPr>
          <a:xfrm>
            <a:off x="316191" y="4871962"/>
            <a:ext cx="2808009" cy="463946"/>
            <a:chOff x="762000" y="2103120"/>
            <a:chExt cx="3276600" cy="304800"/>
          </a:xfrm>
        </p:grpSpPr>
        <p:cxnSp>
          <p:nvCxnSpPr>
            <p:cNvPr id="66" name="Straight Connector 65"/>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7" name="Straight Connector 66"/>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8" name="Elbow Connector 67"/>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77" name="Group 76"/>
          <p:cNvGrpSpPr/>
          <p:nvPr/>
        </p:nvGrpSpPr>
        <p:grpSpPr>
          <a:xfrm>
            <a:off x="4342164" y="6202018"/>
            <a:ext cx="3029569" cy="569845"/>
            <a:chOff x="2095259" y="1981785"/>
            <a:chExt cx="5905741" cy="950495"/>
          </a:xfrm>
        </p:grpSpPr>
        <p:cxnSp>
          <p:nvCxnSpPr>
            <p:cNvPr id="78" name="Elbow Connector 77"/>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bwMode="auto">
            <a:xfrm>
              <a:off x="2133599" y="2086471"/>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80" name="Elbow Connector 79"/>
            <p:cNvCxnSpPr/>
            <p:nvPr/>
          </p:nvCxnSpPr>
          <p:spPr bwMode="auto">
            <a:xfrm flipV="1">
              <a:off x="2095259" y="1981785"/>
              <a:ext cx="3083446" cy="882839"/>
            </a:xfrm>
            <a:prstGeom prst="bentConnector2">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83" name="Rectangle 82"/>
          <p:cNvSpPr/>
          <p:nvPr/>
        </p:nvSpPr>
        <p:spPr>
          <a:xfrm>
            <a:off x="3434263" y="6307378"/>
            <a:ext cx="777240" cy="461665"/>
          </a:xfrm>
          <a:prstGeom prst="rect">
            <a:avLst/>
          </a:prstGeom>
          <a:noFill/>
        </p:spPr>
        <p:txBody>
          <a:bodyPr wrap="square" lIns="91440" tIns="45720" rIns="91440" bIns="45720">
            <a:spAutoFit/>
          </a:bodyPr>
          <a:lstStyle/>
          <a:p>
            <a:pPr algn="ctr"/>
            <a:r>
              <a:rPr lang="en-US" b="1" dirty="0" smtClean="0">
                <a:ln w="22225">
                  <a:noFill/>
                  <a:prstDash val="solid"/>
                </a:ln>
                <a:solidFill>
                  <a:srgbClr val="7030A0"/>
                </a:solidFill>
              </a:rPr>
              <a:t>FD3</a:t>
            </a:r>
            <a:endParaRPr lang="en-US" b="1" cap="none" spc="0" dirty="0">
              <a:ln w="22225">
                <a:noFill/>
                <a:prstDash val="solid"/>
              </a:ln>
              <a:solidFill>
                <a:srgbClr val="7030A0"/>
              </a:solidFill>
              <a:effectLst>
                <a:outerShdw dist="38100" dir="2640000" algn="bl" rotWithShape="0">
                  <a:schemeClr val="tx2">
                    <a:lumMod val="75000"/>
                  </a:schemeClr>
                </a:outerShdw>
              </a:effectLst>
            </a:endParaRPr>
          </a:p>
        </p:txBody>
      </p:sp>
      <p:sp>
        <p:nvSpPr>
          <p:cNvPr id="84" name="Rectangle 83"/>
          <p:cNvSpPr/>
          <p:nvPr/>
        </p:nvSpPr>
        <p:spPr>
          <a:xfrm>
            <a:off x="5407921" y="4872335"/>
            <a:ext cx="766557" cy="461665"/>
          </a:xfrm>
          <a:prstGeom prst="rect">
            <a:avLst/>
          </a:prstGeom>
          <a:noFill/>
        </p:spPr>
        <p:txBody>
          <a:bodyPr wrap="none" lIns="91440" tIns="45720" rIns="91440" bIns="45720">
            <a:spAutoFit/>
          </a:bodyPr>
          <a:lstStyle/>
          <a:p>
            <a:pPr algn="ctr"/>
            <a:r>
              <a:rPr lang="en-US" b="1" dirty="0" smtClean="0">
                <a:ln w="22225">
                  <a:noFill/>
                  <a:prstDash val="solid"/>
                </a:ln>
                <a:solidFill>
                  <a:srgbClr val="FFC000"/>
                </a:solidFill>
              </a:rPr>
              <a:t>FD2</a:t>
            </a:r>
            <a:endParaRPr lang="en-US" b="1" dirty="0">
              <a:ln w="22225">
                <a:noFill/>
                <a:prstDash val="solid"/>
              </a:ln>
              <a:solidFill>
                <a:srgbClr val="FFC000"/>
              </a:solidFill>
            </a:endParaRPr>
          </a:p>
        </p:txBody>
      </p:sp>
      <p:sp>
        <p:nvSpPr>
          <p:cNvPr id="85" name="Rectangle 84"/>
          <p:cNvSpPr/>
          <p:nvPr/>
        </p:nvSpPr>
        <p:spPr>
          <a:xfrm>
            <a:off x="233156" y="5405735"/>
            <a:ext cx="764277" cy="461665"/>
          </a:xfrm>
          <a:prstGeom prst="rect">
            <a:avLst/>
          </a:prstGeom>
          <a:noFill/>
        </p:spPr>
        <p:txBody>
          <a:bodyPr wrap="square" lIns="91440" tIns="45720" rIns="91440" bIns="45720">
            <a:spAutoFit/>
          </a:bodyPr>
          <a:lstStyle/>
          <a:p>
            <a:pPr algn="ctr"/>
            <a:r>
              <a:rPr lang="en-US" b="1" dirty="0" smtClean="0">
                <a:ln w="22225">
                  <a:noFill/>
                  <a:prstDash val="solid"/>
                </a:ln>
                <a:solidFill>
                  <a:schemeClr val="accent1">
                    <a:lumMod val="75000"/>
                  </a:schemeClr>
                </a:solidFill>
              </a:rPr>
              <a:t>FD1</a:t>
            </a:r>
            <a:endParaRPr lang="en-US" b="1" dirty="0">
              <a:ln w="22225">
                <a:noFill/>
                <a:prstDash val="solid"/>
              </a:ln>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8209106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1"/>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nodeType="afterEffect">
                                  <p:stCondLst>
                                    <p:cond delay="0"/>
                                  </p:stCondLst>
                                  <p:childTnLst>
                                    <p:set>
                                      <p:cBhvr>
                                        <p:cTn id="31" dur="1" fill="hold">
                                          <p:stCondLst>
                                            <p:cond delay="0"/>
                                          </p:stCondLst>
                                        </p:cTn>
                                        <p:tgtEl>
                                          <p:spTgt spid="77"/>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P spid="83" grpId="0"/>
      <p:bldP spid="84" grpId="0"/>
      <p:bldP spid="8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Normalization</a:t>
            </a:r>
            <a:endParaRPr lang="en-US" altLang="en-US" b="1" dirty="0" smtClean="0">
              <a:effectLst>
                <a:outerShdw blurRad="38100" dist="38100" dir="2700000" algn="tl">
                  <a:srgbClr val="000000">
                    <a:alpha val="43137"/>
                  </a:srgbClr>
                </a:outerShdw>
              </a:effectLst>
            </a:endParaRPr>
          </a:p>
        </p:txBody>
      </p:sp>
      <p:graphicFrame>
        <p:nvGraphicFramePr>
          <p:cNvPr id="2" name="Table 1"/>
          <p:cNvGraphicFramePr>
            <a:graphicFrameLocks noGrp="1"/>
          </p:cNvGraphicFramePr>
          <p:nvPr>
            <p:extLst>
              <p:ext uri="{D42A27DB-BD31-4B8C-83A1-F6EECF244321}">
                <p14:modId xmlns:p14="http://schemas.microsoft.com/office/powerpoint/2010/main" val="2826449411"/>
              </p:ext>
            </p:extLst>
          </p:nvPr>
        </p:nvGraphicFramePr>
        <p:xfrm>
          <a:off x="19895" y="2412122"/>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flipV="1">
            <a:off x="5029200" y="1662608"/>
            <a:ext cx="3581400" cy="693986"/>
            <a:chOff x="2133600" y="2065028"/>
            <a:chExt cx="5867400" cy="874853"/>
          </a:xfrm>
        </p:grpSpPr>
        <p:cxnSp>
          <p:nvCxnSpPr>
            <p:cNvPr id="32" name="Elbow Connector 31"/>
            <p:cNvCxnSpPr/>
            <p:nvPr/>
          </p:nvCxnSpPr>
          <p:spPr bwMode="auto">
            <a:xfrm flipV="1">
              <a:off x="2133600" y="2065028"/>
              <a:ext cx="5867400" cy="833112"/>
            </a:xfrm>
            <a:prstGeom prst="bentConnector3">
              <a:avLst>
                <a:gd name="adj1" fmla="val 100000"/>
              </a:avLst>
            </a:prstGeom>
            <a:ln w="7620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90192"/>
              <a:ext cx="3195833" cy="808813"/>
            </a:xfrm>
            <a:prstGeom prst="bentConnector3">
              <a:avLst>
                <a:gd name="adj1" fmla="val 101136"/>
              </a:avLst>
            </a:prstGeom>
            <a:ln w="7620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87013" y="2144789"/>
              <a:ext cx="0" cy="795092"/>
            </a:xfrm>
            <a:prstGeom prst="line">
              <a:avLst/>
            </a:prstGeom>
            <a:ln w="7620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314450" y="941777"/>
            <a:ext cx="932464" cy="400110"/>
          </a:xfrm>
          <a:prstGeom prst="rect">
            <a:avLst/>
          </a:prstGeom>
          <a:noFill/>
        </p:spPr>
        <p:txBody>
          <a:bodyPr wrap="square" lIns="91440" tIns="45720" rIns="91440" bIns="45720">
            <a:spAutoFit/>
          </a:bodyPr>
          <a:lstStyle/>
          <a:p>
            <a:pPr algn="ctr"/>
            <a:r>
              <a:rPr lang="en-US" sz="2000" b="1" dirty="0" smtClean="0">
                <a:ln w="10160">
                  <a:solidFill>
                    <a:srgbClr val="7030A0"/>
                  </a:solidFill>
                  <a:prstDash val="solid"/>
                </a:ln>
                <a:solidFill>
                  <a:srgbClr val="7030A0"/>
                </a:solidFill>
                <a:effectLst>
                  <a:outerShdw blurRad="38100" dist="22860" dir="5400000" algn="tl" rotWithShape="0">
                    <a:srgbClr val="000000">
                      <a:alpha val="30000"/>
                    </a:srgbClr>
                  </a:outerShdw>
                </a:effectLst>
              </a:rPr>
              <a:t>FD2:</a:t>
            </a:r>
            <a:endParaRPr lang="en-US" sz="2000" b="1" dirty="0">
              <a:ln w="10160">
                <a:solidFill>
                  <a:srgbClr val="7030A0"/>
                </a:solidFill>
                <a:prstDash val="solid"/>
              </a:ln>
              <a:solidFill>
                <a:srgbClr val="7030A0"/>
              </a:solidFill>
              <a:effectLst>
                <a:outerShdw blurRad="38100" dist="22860" dir="5400000" algn="tl" rotWithShape="0">
                  <a:srgbClr val="000000">
                    <a:alpha val="30000"/>
                  </a:srgbClr>
                </a:outerShdw>
              </a:effectLst>
            </a:endParaRPr>
          </a:p>
        </p:txBody>
      </p:sp>
      <p:sp>
        <p:nvSpPr>
          <p:cNvPr id="48" name="Rectangle 47"/>
          <p:cNvSpPr/>
          <p:nvPr/>
        </p:nvSpPr>
        <p:spPr>
          <a:xfrm>
            <a:off x="-25715" y="4399813"/>
            <a:ext cx="865699" cy="409847"/>
          </a:xfrm>
          <a:prstGeom prst="rect">
            <a:avLst/>
          </a:prstGeom>
          <a:noFill/>
          <a:ln>
            <a:noFill/>
          </a:ln>
        </p:spPr>
        <p:txBody>
          <a:bodyPr wrap="square" lIns="91440" tIns="45720" rIns="91440" bIns="45720">
            <a:spAutoFit/>
          </a:bodyPr>
          <a:lstStyle/>
          <a:p>
            <a:pPr algn="ctr"/>
            <a:r>
              <a:rPr lang="en-US" sz="2000" b="1" dirty="0" smtClean="0">
                <a:ln w="10160">
                  <a:solidFill>
                    <a:srgbClr val="00B050"/>
                  </a:solidFill>
                  <a:prstDash val="solid"/>
                </a:ln>
                <a:solidFill>
                  <a:srgbClr val="00B050"/>
                </a:solidFill>
                <a:effectLst>
                  <a:outerShdw blurRad="38100" dist="22860" dir="5400000" algn="tl" rotWithShape="0">
                    <a:srgbClr val="000000">
                      <a:alpha val="30000"/>
                    </a:srgbClr>
                  </a:outerShdw>
                </a:effectLst>
              </a:rPr>
              <a:t>FD1:</a:t>
            </a:r>
            <a:endParaRPr lang="en-US" sz="2000" b="1" dirty="0">
              <a:ln w="10160">
                <a:solidFill>
                  <a:srgbClr val="00B050"/>
                </a:solidFill>
                <a:prstDash val="solid"/>
              </a:ln>
              <a:solidFill>
                <a:srgbClr val="00B050"/>
              </a:solidFill>
              <a:effectLst>
                <a:outerShdw blurRad="38100" dist="22860" dir="5400000" algn="tl" rotWithShape="0">
                  <a:srgbClr val="000000">
                    <a:alpha val="30000"/>
                  </a:srgbClr>
                </a:outerShdw>
              </a:effectLst>
            </a:endParaRPr>
          </a:p>
        </p:txBody>
      </p:sp>
      <p:sp>
        <p:nvSpPr>
          <p:cNvPr id="51" name="Title 1"/>
          <p:cNvSpPr txBox="1">
            <a:spLocks/>
          </p:cNvSpPr>
          <p:nvPr/>
        </p:nvSpPr>
        <p:spPr bwMode="auto">
          <a:xfrm>
            <a:off x="5257800" y="769015"/>
            <a:ext cx="3613410" cy="732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nSpc>
                <a:spcPct val="150000"/>
              </a:lnSpc>
              <a:defRPr/>
            </a:pPr>
            <a:r>
              <a:rPr lang="en-US" altLang="en-US" sz="2000" b="1" kern="0" dirty="0" err="1" smtClean="0">
                <a:solidFill>
                  <a:srgbClr val="7030A0"/>
                </a:solidFill>
                <a:latin typeface="Verdana" charset="0"/>
              </a:rPr>
              <a:t>DNumber</a:t>
            </a:r>
            <a:r>
              <a:rPr lang="en-US" altLang="en-US" sz="2000" b="1" kern="0" dirty="0" smtClean="0">
                <a:solidFill>
                  <a:srgbClr val="7030A0"/>
                </a:solidFill>
                <a:latin typeface="Verdana" charset="0"/>
              </a:rPr>
              <a:t> </a:t>
            </a:r>
            <a:r>
              <a:rPr lang="en-US" altLang="en-US" sz="2000" b="1" kern="0" dirty="0" smtClean="0">
                <a:solidFill>
                  <a:srgbClr val="7030A0"/>
                </a:solidFill>
                <a:latin typeface="Verdana" charset="0"/>
                <a:sym typeface="Wingdings" panose="05000000000000000000" pitchFamily="2" charset="2"/>
              </a:rPr>
              <a:t> </a:t>
            </a:r>
            <a:r>
              <a:rPr lang="en-US" altLang="en-US" sz="2000" b="1" kern="0" dirty="0" err="1" smtClean="0">
                <a:solidFill>
                  <a:srgbClr val="7030A0"/>
                </a:solidFill>
                <a:latin typeface="Verdana" charset="0"/>
                <a:sym typeface="Wingdings" panose="05000000000000000000" pitchFamily="2" charset="2"/>
              </a:rPr>
              <a:t>DName</a:t>
            </a:r>
            <a:endParaRPr lang="en-US" altLang="en-US" sz="2000" b="1" kern="0" dirty="0" smtClean="0">
              <a:solidFill>
                <a:srgbClr val="7030A0"/>
              </a:solidFill>
              <a:latin typeface="Verdana" charset="0"/>
              <a:sym typeface="Wingdings" panose="05000000000000000000" pitchFamily="2" charset="2"/>
            </a:endParaRPr>
          </a:p>
          <a:p>
            <a:pPr>
              <a:lnSpc>
                <a:spcPct val="150000"/>
              </a:lnSpc>
              <a:defRPr/>
            </a:pPr>
            <a:r>
              <a:rPr lang="en-US" altLang="en-US" sz="2000" b="1" kern="0" dirty="0" err="1" smtClean="0">
                <a:solidFill>
                  <a:srgbClr val="7030A0"/>
                </a:solidFill>
                <a:latin typeface="Verdana" charset="0"/>
              </a:rPr>
              <a:t>DNumber</a:t>
            </a:r>
            <a:r>
              <a:rPr lang="en-US" altLang="en-US" sz="2000" b="1" kern="0" dirty="0" smtClean="0">
                <a:solidFill>
                  <a:srgbClr val="7030A0"/>
                </a:solidFill>
                <a:latin typeface="Verdana" charset="0"/>
              </a:rPr>
              <a:t> </a:t>
            </a:r>
            <a:r>
              <a:rPr lang="en-US" altLang="en-US" sz="2000" b="1" kern="0" dirty="0" smtClean="0">
                <a:solidFill>
                  <a:srgbClr val="7030A0"/>
                </a:solidFill>
                <a:latin typeface="Verdana" charset="0"/>
                <a:sym typeface="Wingdings" panose="05000000000000000000" pitchFamily="2" charset="2"/>
              </a:rPr>
              <a:t> </a:t>
            </a:r>
            <a:r>
              <a:rPr lang="en-US" altLang="en-US" sz="2000" b="1" kern="0" dirty="0" err="1" smtClean="0">
                <a:solidFill>
                  <a:srgbClr val="7030A0"/>
                </a:solidFill>
                <a:latin typeface="Verdana" charset="0"/>
                <a:sym typeface="Wingdings" panose="05000000000000000000" pitchFamily="2" charset="2"/>
              </a:rPr>
              <a:t>DMgrSSN</a:t>
            </a:r>
            <a:endParaRPr lang="en-US" altLang="en-US" sz="2000" b="1" kern="0" dirty="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801980" y="3874317"/>
            <a:ext cx="2550821" cy="1849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nSpc>
                <a:spcPct val="150000"/>
              </a:lnSpc>
              <a:defRPr/>
            </a:pPr>
            <a:r>
              <a:rPr lang="en-US" altLang="en-US" sz="2000" b="1" kern="0" dirty="0" smtClean="0">
                <a:solidFill>
                  <a:srgbClr val="00B050"/>
                </a:solidFill>
                <a:latin typeface="Verdana" charset="0"/>
              </a:rPr>
              <a:t>SSN </a:t>
            </a:r>
            <a:r>
              <a:rPr lang="en-US" altLang="en-US" sz="2000" b="1" kern="0" dirty="0" smtClean="0">
                <a:solidFill>
                  <a:srgbClr val="00B050"/>
                </a:solidFill>
                <a:latin typeface="Verdana" charset="0"/>
                <a:sym typeface="Wingdings" panose="05000000000000000000" pitchFamily="2" charset="2"/>
              </a:rPr>
              <a:t> </a:t>
            </a:r>
            <a:r>
              <a:rPr lang="en-US" altLang="en-US" sz="2000" b="1" kern="0" dirty="0" err="1" smtClean="0">
                <a:solidFill>
                  <a:srgbClr val="00B050"/>
                </a:solidFill>
                <a:latin typeface="Verdana" charset="0"/>
                <a:sym typeface="Wingdings" panose="05000000000000000000" pitchFamily="2" charset="2"/>
              </a:rPr>
              <a:t>EName</a:t>
            </a:r>
            <a:r>
              <a:rPr lang="en-US" altLang="en-US" sz="2000" b="1" kern="0" dirty="0" smtClean="0">
                <a:solidFill>
                  <a:srgbClr val="00B050"/>
                </a:solidFill>
                <a:latin typeface="Verdana" charset="0"/>
                <a:sym typeface="Wingdings" panose="05000000000000000000" pitchFamily="2" charset="2"/>
              </a:rPr>
              <a:t> </a:t>
            </a:r>
            <a:endParaRPr lang="en-US" altLang="en-US" sz="2000" b="1" kern="0" dirty="0" smtClean="0">
              <a:solidFill>
                <a:srgbClr val="00B050"/>
              </a:solidFill>
              <a:latin typeface="Verdana" charset="0"/>
              <a:sym typeface="Wingdings" panose="05000000000000000000" pitchFamily="2" charset="2"/>
            </a:endParaRPr>
          </a:p>
          <a:p>
            <a:pPr>
              <a:lnSpc>
                <a:spcPct val="150000"/>
              </a:lnSpc>
              <a:defRPr/>
            </a:pPr>
            <a:r>
              <a:rPr lang="en-US" altLang="en-US" sz="2000" b="1" kern="0" dirty="0" smtClean="0">
                <a:solidFill>
                  <a:srgbClr val="00B050"/>
                </a:solidFill>
                <a:latin typeface="Verdana" charset="0"/>
              </a:rPr>
              <a:t>SSN </a:t>
            </a:r>
            <a:r>
              <a:rPr lang="en-US" altLang="en-US" sz="2000" b="1" kern="0" dirty="0">
                <a:solidFill>
                  <a:srgbClr val="00B050"/>
                </a:solidFill>
                <a:latin typeface="Verdana" charset="0"/>
                <a:sym typeface="Wingdings" panose="05000000000000000000" pitchFamily="2" charset="2"/>
              </a:rPr>
              <a:t> </a:t>
            </a:r>
            <a:r>
              <a:rPr lang="en-US" altLang="en-US" sz="2000" b="1" kern="0" dirty="0" err="1" smtClean="0">
                <a:solidFill>
                  <a:srgbClr val="00B050"/>
                </a:solidFill>
                <a:latin typeface="Verdana" charset="0"/>
                <a:sym typeface="Wingdings" panose="05000000000000000000" pitchFamily="2" charset="2"/>
              </a:rPr>
              <a:t>BDate</a:t>
            </a:r>
            <a:endParaRPr lang="en-US" altLang="en-US" sz="2000" b="1" kern="0" dirty="0" smtClean="0">
              <a:solidFill>
                <a:srgbClr val="00B050"/>
              </a:solidFill>
              <a:latin typeface="Verdana" charset="0"/>
              <a:sym typeface="Wingdings" panose="05000000000000000000" pitchFamily="2" charset="2"/>
            </a:endParaRPr>
          </a:p>
          <a:p>
            <a:pPr>
              <a:lnSpc>
                <a:spcPct val="150000"/>
              </a:lnSpc>
              <a:defRPr/>
            </a:pPr>
            <a:r>
              <a:rPr lang="en-US" altLang="en-US" sz="2000" b="1" kern="0" dirty="0">
                <a:solidFill>
                  <a:srgbClr val="00B050"/>
                </a:solidFill>
                <a:latin typeface="Verdana" charset="0"/>
              </a:rPr>
              <a:t>SSN </a:t>
            </a:r>
            <a:r>
              <a:rPr lang="en-US" altLang="en-US" sz="2000" b="1" kern="0" dirty="0">
                <a:solidFill>
                  <a:srgbClr val="00B050"/>
                </a:solidFill>
                <a:latin typeface="Verdana" charset="0"/>
                <a:sym typeface="Wingdings" panose="05000000000000000000" pitchFamily="2" charset="2"/>
              </a:rPr>
              <a:t> </a:t>
            </a:r>
            <a:r>
              <a:rPr lang="en-US" altLang="en-US" sz="2000" b="1" kern="0" dirty="0" smtClean="0">
                <a:solidFill>
                  <a:srgbClr val="00B050"/>
                </a:solidFill>
                <a:latin typeface="Verdana" charset="0"/>
                <a:sym typeface="Wingdings" panose="05000000000000000000" pitchFamily="2" charset="2"/>
              </a:rPr>
              <a:t>Address</a:t>
            </a:r>
            <a:br>
              <a:rPr lang="en-US" altLang="en-US" sz="2000" b="1" kern="0" dirty="0" smtClean="0">
                <a:solidFill>
                  <a:srgbClr val="00B050"/>
                </a:solidFill>
                <a:latin typeface="Verdana" charset="0"/>
                <a:sym typeface="Wingdings" panose="05000000000000000000" pitchFamily="2" charset="2"/>
              </a:rPr>
            </a:br>
            <a:r>
              <a:rPr lang="en-US" altLang="en-US" sz="2000" b="1" kern="0" dirty="0" smtClean="0">
                <a:solidFill>
                  <a:srgbClr val="00B050"/>
                </a:solidFill>
                <a:latin typeface="Verdana" charset="0"/>
                <a:sym typeface="Wingdings" panose="05000000000000000000" pitchFamily="2" charset="2"/>
              </a:rPr>
              <a:t>SSN  </a:t>
            </a:r>
            <a:r>
              <a:rPr lang="en-US" altLang="en-US" sz="2000" b="1" kern="0" dirty="0" err="1" smtClean="0">
                <a:solidFill>
                  <a:srgbClr val="00B050"/>
                </a:solidFill>
                <a:latin typeface="Verdana" charset="0"/>
                <a:sym typeface="Wingdings" panose="05000000000000000000" pitchFamily="2" charset="2"/>
              </a:rPr>
              <a:t>DNumber</a:t>
            </a:r>
            <a:endParaRPr lang="en-US" altLang="en-US" sz="2000" b="1" kern="0" dirty="0">
              <a:solidFill>
                <a:srgbClr val="00B050"/>
              </a:solidFill>
              <a:latin typeface="Verdana" charset="0"/>
            </a:endParaRPr>
          </a:p>
        </p:txBody>
      </p:sp>
      <p:grpSp>
        <p:nvGrpSpPr>
          <p:cNvPr id="31" name="Group 30"/>
          <p:cNvGrpSpPr/>
          <p:nvPr/>
        </p:nvGrpSpPr>
        <p:grpSpPr>
          <a:xfrm>
            <a:off x="304801" y="2999641"/>
            <a:ext cx="4800600" cy="783629"/>
            <a:chOff x="371174" y="1823266"/>
            <a:chExt cx="3451709" cy="396694"/>
          </a:xfrm>
        </p:grpSpPr>
        <p:cxnSp>
          <p:nvCxnSpPr>
            <p:cNvPr id="74" name="Straight Connector 73"/>
            <p:cNvCxnSpPr/>
            <p:nvPr/>
          </p:nvCxnSpPr>
          <p:spPr bwMode="auto">
            <a:xfrm>
              <a:off x="388102" y="1823715"/>
              <a:ext cx="0" cy="386085"/>
            </a:xfrm>
            <a:prstGeom prst="line">
              <a:avLst/>
            </a:prstGeom>
            <a:ln w="76200">
              <a:solidFill>
                <a:srgbClr val="00B05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371600" y="1823266"/>
              <a:ext cx="0" cy="38653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76" name="Straight Arrow Connector 75"/>
            <p:cNvCxnSpPr/>
            <p:nvPr/>
          </p:nvCxnSpPr>
          <p:spPr bwMode="auto">
            <a:xfrm flipV="1">
              <a:off x="2514600" y="1823266"/>
              <a:ext cx="0" cy="39669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81" name="Straight Arrow Connector 80"/>
            <p:cNvCxnSpPr/>
            <p:nvPr/>
          </p:nvCxnSpPr>
          <p:spPr bwMode="auto">
            <a:xfrm flipV="1">
              <a:off x="3803655" y="1823266"/>
              <a:ext cx="0" cy="38907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76200" cap="flat" cmpd="sng" algn="ctr">
              <a:solidFill>
                <a:srgbClr val="00B050"/>
              </a:solidFill>
              <a:prstDash val="solid"/>
              <a:round/>
              <a:headEnd type="none" w="med" len="med"/>
              <a:tailEnd type="none" w="med" len="med"/>
            </a:ln>
            <a:effectLst/>
          </p:spPr>
        </p:cxnSp>
      </p:grpSp>
      <p:sp>
        <p:nvSpPr>
          <p:cNvPr id="102" name="Rectangle 9"/>
          <p:cNvSpPr txBox="1">
            <a:spLocks noChangeArrowheads="1"/>
          </p:cNvSpPr>
          <p:nvPr/>
        </p:nvSpPr>
        <p:spPr bwMode="auto">
          <a:xfrm>
            <a:off x="-25715" y="1963880"/>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graphicFrame>
        <p:nvGraphicFramePr>
          <p:cNvPr id="47" name="Table 46"/>
          <p:cNvGraphicFramePr>
            <a:graphicFrameLocks noGrp="1"/>
          </p:cNvGraphicFramePr>
          <p:nvPr>
            <p:extLst>
              <p:ext uri="{D42A27DB-BD31-4B8C-83A1-F6EECF244321}">
                <p14:modId xmlns:p14="http://schemas.microsoft.com/office/powerpoint/2010/main" val="3581713964"/>
              </p:ext>
            </p:extLst>
          </p:nvPr>
        </p:nvGraphicFramePr>
        <p:xfrm>
          <a:off x="3457302" y="5105400"/>
          <a:ext cx="5638799" cy="1656080"/>
        </p:xfrm>
        <a:graphic>
          <a:graphicData uri="http://schemas.openxmlformats.org/drawingml/2006/table">
            <a:tbl>
              <a:tblPr firstRow="1" bandRow="1">
                <a:tableStyleId>{5C22544A-7EE6-4342-B048-85BDC9FD1C3A}</a:tableStyleId>
              </a:tblPr>
              <a:tblGrid>
                <a:gridCol w="5638799">
                  <a:extLst>
                    <a:ext uri="{9D8B030D-6E8A-4147-A177-3AD203B41FA5}">
                      <a16:colId xmlns:a16="http://schemas.microsoft.com/office/drawing/2014/main" val="116476508"/>
                    </a:ext>
                  </a:extLst>
                </a:gridCol>
              </a:tblGrid>
              <a:tr h="370840">
                <a:tc>
                  <a:txBody>
                    <a:bodyPr/>
                    <a:lstStyle/>
                    <a:p>
                      <a:pPr algn="ctr"/>
                      <a:r>
                        <a:rPr lang="en-US" sz="2400" b="1" dirty="0" smtClean="0">
                          <a:solidFill>
                            <a:schemeClr val="bg1"/>
                          </a:solidFill>
                        </a:rPr>
                        <a:t>Any Transitive </a:t>
                      </a:r>
                      <a:r>
                        <a:rPr lang="en-US" sz="2400" b="1" dirty="0" smtClean="0">
                          <a:solidFill>
                            <a:schemeClr val="bg1"/>
                          </a:solidFill>
                        </a:rPr>
                        <a:t>Dependency</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pPr algn="ctr"/>
                      <a:r>
                        <a:rPr lang="en-US" sz="2400" b="1" dirty="0" smtClean="0">
                          <a:solidFill>
                            <a:schemeClr val="bg1"/>
                          </a:solidFill>
                        </a:rPr>
                        <a:t>Between FD1 &amp; FD2</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674907252"/>
                  </a:ext>
                </a:extLst>
              </a:tr>
              <a:tr h="741680">
                <a:tc>
                  <a:txBody>
                    <a:bodyPr/>
                    <a:lstStyle/>
                    <a:p>
                      <a:pPr lvl="0" algn="l"/>
                      <a:r>
                        <a:rPr lang="en-US" altLang="en-US" sz="2600" b="1" kern="0" dirty="0" smtClean="0">
                          <a:solidFill>
                            <a:srgbClr val="00B050"/>
                          </a:solidFill>
                          <a:latin typeface="Verdana" charset="0"/>
                          <a:sym typeface="Wingdings" panose="05000000000000000000" pitchFamily="2" charset="2"/>
                        </a:rPr>
                        <a:t>SSN </a:t>
                      </a:r>
                      <a:r>
                        <a:rPr lang="en-US" sz="2600" b="1" kern="0" baseline="0" dirty="0" smtClean="0">
                          <a:solidFill>
                            <a:srgbClr val="00B050"/>
                          </a:solidFill>
                          <a:effectLst>
                            <a:outerShdw blurRad="38100" dist="38100" dir="2700000" algn="tl">
                              <a:srgbClr val="000000">
                                <a:alpha val="43137"/>
                              </a:srgbClr>
                            </a:outerShdw>
                          </a:effectLst>
                          <a:latin typeface="Verdana" charset="0"/>
                          <a:sym typeface="Wingdings" panose="05000000000000000000" pitchFamily="2" charset="2"/>
                        </a:rPr>
                        <a:t></a:t>
                      </a:r>
                      <a:r>
                        <a:rPr lang="en-US" sz="2600" b="1" kern="0" baseline="0" dirty="0" smtClean="0">
                          <a:solidFill>
                            <a:srgbClr val="00B050"/>
                          </a:solidFill>
                          <a:latin typeface="Verdana" charset="0"/>
                          <a:sym typeface="Wingdings" panose="05000000000000000000" pitchFamily="2" charset="2"/>
                        </a:rPr>
                        <a:t> </a:t>
                      </a:r>
                      <a:r>
                        <a:rPr lang="en-US" altLang="en-US" sz="2600" b="1" kern="0" dirty="0" err="1" smtClean="0">
                          <a:solidFill>
                            <a:srgbClr val="0070C0"/>
                          </a:solidFill>
                          <a:latin typeface="Verdana" charset="0"/>
                        </a:rPr>
                        <a:t>DNumber</a:t>
                      </a:r>
                      <a:r>
                        <a:rPr lang="en-US" altLang="en-US" sz="2600" b="1" kern="0" dirty="0" smtClean="0">
                          <a:solidFill>
                            <a:srgbClr val="7030A0"/>
                          </a:solidFill>
                          <a:latin typeface="Verdana" charset="0"/>
                        </a:rPr>
                        <a:t> </a:t>
                      </a:r>
                      <a:r>
                        <a:rPr lang="en-US" altLang="en-US" sz="2600" b="1" kern="0" dirty="0" smtClean="0">
                          <a:solidFill>
                            <a:srgbClr val="7030A0"/>
                          </a:solidFill>
                          <a:effectLst>
                            <a:outerShdw blurRad="38100" dist="38100" dir="2700000" algn="tl">
                              <a:srgbClr val="000000">
                                <a:alpha val="43137"/>
                              </a:srgbClr>
                            </a:outerShdw>
                          </a:effectLst>
                          <a:latin typeface="Verdana" charset="0"/>
                          <a:sym typeface="Wingdings" panose="05000000000000000000" pitchFamily="2" charset="2"/>
                        </a:rPr>
                        <a:t></a:t>
                      </a:r>
                      <a:r>
                        <a:rPr lang="en-US" altLang="en-US" sz="2600" b="1" kern="0" dirty="0" smtClean="0">
                          <a:solidFill>
                            <a:srgbClr val="7030A0"/>
                          </a:solidFill>
                          <a:latin typeface="Verdana" charset="0"/>
                          <a:sym typeface="Wingdings" panose="05000000000000000000" pitchFamily="2" charset="2"/>
                        </a:rPr>
                        <a:t> </a:t>
                      </a:r>
                      <a:r>
                        <a:rPr lang="en-US" altLang="en-US" sz="2600" b="1" kern="0" dirty="0" err="1" smtClean="0">
                          <a:solidFill>
                            <a:srgbClr val="7030A0"/>
                          </a:solidFill>
                          <a:latin typeface="Verdana" charset="0"/>
                          <a:sym typeface="Wingdings" panose="05000000000000000000" pitchFamily="2" charset="2"/>
                        </a:rPr>
                        <a:t>DMgrSSN</a:t>
                      </a:r>
                      <a:endParaRPr lang="en-US" altLang="en-US" sz="2600" b="1" kern="0" dirty="0" smtClean="0">
                        <a:solidFill>
                          <a:srgbClr val="7030A0"/>
                        </a:solidFill>
                        <a:latin typeface="Verdana" charset="0"/>
                        <a:sym typeface="Wingdings" panose="05000000000000000000" pitchFamily="2" charset="2"/>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49" name="Rectangle 48"/>
          <p:cNvSpPr/>
          <p:nvPr/>
        </p:nvSpPr>
        <p:spPr bwMode="auto">
          <a:xfrm>
            <a:off x="3462382" y="6070180"/>
            <a:ext cx="5638799" cy="691300"/>
          </a:xfrm>
          <a:prstGeom prst="rect">
            <a:avLst/>
          </a:prstGeom>
          <a:solidFill>
            <a:schemeClr val="bg2">
              <a:lumMod val="10000"/>
              <a:lumOff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3130580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6"/>
          <p:cNvSpPr>
            <a:spLocks noGrp="1" noChangeArrowheads="1"/>
          </p:cNvSpPr>
          <p:nvPr>
            <p:ph type="title"/>
          </p:nvPr>
        </p:nvSpPr>
        <p:spPr>
          <a:xfrm>
            <a:off x="0" y="1"/>
            <a:ext cx="9144000" cy="914399"/>
          </a:xfrm>
        </p:spPr>
        <p:txBody>
          <a:bodyPr anchor="ctr"/>
          <a:lstStyle/>
          <a:p>
            <a:pPr algn="ctr" eaLnBrk="1" hangingPunct="1"/>
            <a:r>
              <a:rPr lang="en-US" altLang="en-US" sz="2600" b="1" dirty="0" smtClean="0"/>
              <a:t>Definitions of Keys and Attributes Participating in Keys</a:t>
            </a:r>
          </a:p>
        </p:txBody>
      </p:sp>
      <p:sp>
        <p:nvSpPr>
          <p:cNvPr id="70659" name="Rectangle 7"/>
          <p:cNvSpPr>
            <a:spLocks noGrp="1" noChangeArrowheads="1"/>
          </p:cNvSpPr>
          <p:nvPr>
            <p:ph idx="1"/>
          </p:nvPr>
        </p:nvSpPr>
        <p:spPr>
          <a:xfrm>
            <a:off x="40640" y="990600"/>
            <a:ext cx="9062720" cy="5715000"/>
          </a:xfrm>
        </p:spPr>
        <p:txBody>
          <a:bodyPr/>
          <a:lstStyle/>
          <a:p>
            <a:pPr eaLnBrk="1" hangingPunct="1">
              <a:lnSpc>
                <a:spcPct val="150000"/>
              </a:lnSpc>
            </a:pPr>
            <a:r>
              <a:rPr lang="en-US" altLang="en-US" dirty="0" smtClean="0"/>
              <a:t>A </a:t>
            </a:r>
            <a:r>
              <a:rPr lang="en-US" altLang="en-US" b="1" dirty="0" err="1" smtClean="0"/>
              <a:t>superkey</a:t>
            </a:r>
            <a:r>
              <a:rPr lang="en-US" altLang="en-US" dirty="0" smtClean="0"/>
              <a:t> of a relation schema R = {A</a:t>
            </a:r>
            <a:r>
              <a:rPr lang="en-US" altLang="en-US" baseline="-25000" dirty="0" smtClean="0"/>
              <a:t>1</a:t>
            </a:r>
            <a:r>
              <a:rPr lang="en-US" altLang="en-US" dirty="0" smtClean="0"/>
              <a:t>, A</a:t>
            </a:r>
            <a:r>
              <a:rPr lang="en-US" altLang="en-US" baseline="-25000" dirty="0" smtClean="0"/>
              <a:t>2</a:t>
            </a:r>
            <a:r>
              <a:rPr lang="en-US" altLang="en-US" dirty="0" smtClean="0"/>
              <a:t>, ...., A</a:t>
            </a:r>
            <a:r>
              <a:rPr lang="en-US" altLang="en-US" baseline="-25000" dirty="0" smtClean="0"/>
              <a:t>n</a:t>
            </a:r>
            <a:r>
              <a:rPr lang="en-US" altLang="en-US" dirty="0" smtClean="0"/>
              <a:t>} is a set of attributes S </a:t>
            </a:r>
            <a:r>
              <a:rPr lang="en-US" altLang="en-US" i="1" dirty="0" smtClean="0"/>
              <a:t>subset-of</a:t>
            </a:r>
            <a:r>
              <a:rPr lang="en-US" altLang="en-US" dirty="0" smtClean="0"/>
              <a:t> R with the property that no two tuples t</a:t>
            </a:r>
            <a:r>
              <a:rPr lang="en-US" altLang="en-US" baseline="-25000" dirty="0" smtClean="0"/>
              <a:t>1</a:t>
            </a:r>
            <a:r>
              <a:rPr lang="en-US" altLang="en-US" dirty="0" smtClean="0"/>
              <a:t> and t</a:t>
            </a:r>
            <a:r>
              <a:rPr lang="en-US" altLang="en-US" baseline="-25000" dirty="0" smtClean="0"/>
              <a:t>2</a:t>
            </a:r>
            <a:r>
              <a:rPr lang="en-US" altLang="en-US" dirty="0" smtClean="0"/>
              <a:t> in any legal relation state r of R will have t</a:t>
            </a:r>
            <a:r>
              <a:rPr lang="en-US" altLang="en-US" baseline="-25000" dirty="0" smtClean="0"/>
              <a:t>1</a:t>
            </a:r>
            <a:r>
              <a:rPr lang="en-US" altLang="en-US" dirty="0" smtClean="0"/>
              <a:t>[S] = t</a:t>
            </a:r>
            <a:r>
              <a:rPr lang="en-US" altLang="en-US" baseline="-25000" dirty="0" smtClean="0"/>
              <a:t>2</a:t>
            </a:r>
            <a:r>
              <a:rPr lang="en-US" altLang="en-US" dirty="0" smtClean="0"/>
              <a:t>[S] </a:t>
            </a:r>
          </a:p>
          <a:p>
            <a:pPr eaLnBrk="1" hangingPunct="1">
              <a:lnSpc>
                <a:spcPct val="150000"/>
              </a:lnSpc>
            </a:pPr>
            <a:endParaRPr lang="en-US" altLang="en-US" dirty="0" smtClean="0"/>
          </a:p>
          <a:p>
            <a:pPr eaLnBrk="1" hangingPunct="1">
              <a:lnSpc>
                <a:spcPct val="150000"/>
              </a:lnSpc>
            </a:pPr>
            <a:r>
              <a:rPr lang="en-US" altLang="en-US" dirty="0" smtClean="0"/>
              <a:t>A </a:t>
            </a:r>
            <a:r>
              <a:rPr lang="en-US" altLang="en-US" b="1" dirty="0" smtClean="0"/>
              <a:t>key</a:t>
            </a:r>
            <a:r>
              <a:rPr lang="en-US" altLang="en-US" dirty="0" smtClean="0"/>
              <a:t> K is a </a:t>
            </a:r>
            <a:r>
              <a:rPr lang="en-US" altLang="en-US" b="1" dirty="0" err="1" smtClean="0"/>
              <a:t>superkey</a:t>
            </a:r>
            <a:r>
              <a:rPr lang="en-US" altLang="en-US" dirty="0" smtClean="0"/>
              <a:t> with the </a:t>
            </a:r>
            <a:r>
              <a:rPr lang="en-US" altLang="en-US" i="1" dirty="0" smtClean="0"/>
              <a:t>additional property</a:t>
            </a:r>
            <a:r>
              <a:rPr lang="en-US" altLang="en-US" dirty="0" smtClean="0"/>
              <a:t> that removal of any attribute from K will cause K not to be a </a:t>
            </a:r>
            <a:r>
              <a:rPr lang="en-US" altLang="en-US" dirty="0" err="1" smtClean="0"/>
              <a:t>superkey</a:t>
            </a:r>
            <a:r>
              <a:rPr lang="en-US" altLang="en-US" dirty="0" smtClean="0"/>
              <a:t> any more. </a:t>
            </a:r>
          </a:p>
          <a:p>
            <a:pPr eaLnBrk="1" hangingPunct="1">
              <a:lnSpc>
                <a:spcPct val="150000"/>
              </a:lnSpc>
            </a:pPr>
            <a:endParaRPr lang="en-US" altLang="en-US" dirty="0" smtClean="0"/>
          </a:p>
        </p:txBody>
      </p:sp>
    </p:spTree>
    <p:extLst>
      <p:ext uri="{BB962C8B-B14F-4D97-AF65-F5344CB8AC3E}">
        <p14:creationId xmlns:p14="http://schemas.microsoft.com/office/powerpoint/2010/main" val="2264697442"/>
      </p:ext>
    </p:extLst>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3NF</a:t>
            </a:r>
          </a:p>
        </p:txBody>
      </p:sp>
      <p:graphicFrame>
        <p:nvGraphicFramePr>
          <p:cNvPr id="2" name="Table 1"/>
          <p:cNvGraphicFramePr>
            <a:graphicFrameLocks noGrp="1"/>
          </p:cNvGraphicFramePr>
          <p:nvPr>
            <p:extLst>
              <p:ext uri="{D42A27DB-BD31-4B8C-83A1-F6EECF244321}">
                <p14:modId xmlns:p14="http://schemas.microsoft.com/office/powerpoint/2010/main" val="974746538"/>
              </p:ext>
            </p:extLst>
          </p:nvPr>
        </p:nvGraphicFramePr>
        <p:xfrm>
          <a:off x="37313" y="1235748"/>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a:off x="5384730" y="1807698"/>
            <a:ext cx="2747756" cy="432997"/>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513200" y="2338954"/>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82540" y="2104753"/>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51" name="Title 1"/>
          <p:cNvSpPr txBox="1">
            <a:spLocks/>
          </p:cNvSpPr>
          <p:nvPr/>
        </p:nvSpPr>
        <p:spPr bwMode="auto">
          <a:xfrm>
            <a:off x="5133048" y="233643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451771" y="2303594"/>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46" name="Group 45"/>
          <p:cNvGrpSpPr/>
          <p:nvPr/>
        </p:nvGrpSpPr>
        <p:grpSpPr>
          <a:xfrm>
            <a:off x="0" y="3043162"/>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ED into 3NF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4495800" y="5114625"/>
            <a:ext cx="9715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ED2</a:t>
            </a:r>
          </a:p>
        </p:txBody>
      </p:sp>
      <p:grpSp>
        <p:nvGrpSpPr>
          <p:cNvPr id="31" name="Group 30"/>
          <p:cNvGrpSpPr/>
          <p:nvPr/>
        </p:nvGrpSpPr>
        <p:grpSpPr>
          <a:xfrm>
            <a:off x="513515" y="1786929"/>
            <a:ext cx="4287085" cy="453351"/>
            <a:chOff x="371174" y="1786929"/>
            <a:chExt cx="3451709" cy="453351"/>
          </a:xfrm>
        </p:grpSpPr>
        <p:cxnSp>
          <p:nvCxnSpPr>
            <p:cNvPr id="74" name="Straight Connector 73"/>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22435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76" name="Straight Arrow Connector 75"/>
            <p:cNvCxnSpPr/>
            <p:nvPr/>
          </p:nvCxnSpPr>
          <p:spPr bwMode="auto">
            <a:xfrm flipV="1">
              <a:off x="2072872"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81" name="Straight Arrow Connector 80"/>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0" name="Straight Arrow Connector 39"/>
            <p:cNvCxnSpPr/>
            <p:nvPr/>
          </p:nvCxnSpPr>
          <p:spPr bwMode="auto">
            <a:xfrm flipV="1">
              <a:off x="3025310" y="1786929"/>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sp>
        <p:nvSpPr>
          <p:cNvPr id="82" name="Rectangle 9"/>
          <p:cNvSpPr txBox="1">
            <a:spLocks noChangeArrowheads="1"/>
          </p:cNvSpPr>
          <p:nvPr/>
        </p:nvSpPr>
        <p:spPr bwMode="auto">
          <a:xfrm>
            <a:off x="-19050" y="3429000"/>
            <a:ext cx="108585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ED1</a:t>
            </a:r>
          </a:p>
        </p:txBody>
      </p:sp>
      <p:graphicFrame>
        <p:nvGraphicFramePr>
          <p:cNvPr id="86" name="Table 85"/>
          <p:cNvGraphicFramePr>
            <a:graphicFrameLocks noGrp="1"/>
          </p:cNvGraphicFramePr>
          <p:nvPr>
            <p:extLst>
              <p:ext uri="{D42A27DB-BD31-4B8C-83A1-F6EECF244321}">
                <p14:modId xmlns:p14="http://schemas.microsoft.com/office/powerpoint/2010/main" val="1908315997"/>
              </p:ext>
            </p:extLst>
          </p:nvPr>
        </p:nvGraphicFramePr>
        <p:xfrm>
          <a:off x="18263" y="3790476"/>
          <a:ext cx="6611136" cy="551181"/>
        </p:xfrm>
        <a:graphic>
          <a:graphicData uri="http://schemas.openxmlformats.org/drawingml/2006/table">
            <a:tbl>
              <a:tblPr firstRow="1" bandRow="1">
                <a:tableStyleId>{5C22544A-7EE6-4342-B048-85BDC9FD1C3A}</a:tableStyleId>
              </a:tblPr>
              <a:tblGrid>
                <a:gridCol w="984246">
                  <a:extLst>
                    <a:ext uri="{9D8B030D-6E8A-4147-A177-3AD203B41FA5}">
                      <a16:colId xmlns:a16="http://schemas.microsoft.com/office/drawing/2014/main" val="2901461435"/>
                    </a:ext>
                  </a:extLst>
                </a:gridCol>
                <a:gridCol w="1358989">
                  <a:extLst>
                    <a:ext uri="{9D8B030D-6E8A-4147-A177-3AD203B41FA5}">
                      <a16:colId xmlns:a16="http://schemas.microsoft.com/office/drawing/2014/main" val="3256022951"/>
                    </a:ext>
                  </a:extLst>
                </a:gridCol>
                <a:gridCol w="1256445">
                  <a:extLst>
                    <a:ext uri="{9D8B030D-6E8A-4147-A177-3AD203B41FA5}">
                      <a16:colId xmlns:a16="http://schemas.microsoft.com/office/drawing/2014/main" val="3817120999"/>
                    </a:ext>
                  </a:extLst>
                </a:gridCol>
                <a:gridCol w="1505728">
                  <a:extLst>
                    <a:ext uri="{9D8B030D-6E8A-4147-A177-3AD203B41FA5}">
                      <a16:colId xmlns:a16="http://schemas.microsoft.com/office/drawing/2014/main" val="999246976"/>
                    </a:ext>
                  </a:extLst>
                </a:gridCol>
                <a:gridCol w="1505728">
                  <a:extLst>
                    <a:ext uri="{9D8B030D-6E8A-4147-A177-3AD203B41FA5}">
                      <a16:colId xmlns:a16="http://schemas.microsoft.com/office/drawing/2014/main" val="304736953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EName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sp>
        <p:nvSpPr>
          <p:cNvPr id="87" name="Rectangle 86"/>
          <p:cNvSpPr/>
          <p:nvPr/>
        </p:nvSpPr>
        <p:spPr>
          <a:xfrm>
            <a:off x="-111820" y="4547394"/>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88" name="Title 1"/>
          <p:cNvSpPr txBox="1">
            <a:spLocks/>
          </p:cNvSpPr>
          <p:nvPr/>
        </p:nvSpPr>
        <p:spPr bwMode="auto">
          <a:xfrm>
            <a:off x="279085" y="4858322"/>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89" name="Group 88"/>
          <p:cNvGrpSpPr/>
          <p:nvPr/>
        </p:nvGrpSpPr>
        <p:grpSpPr>
          <a:xfrm>
            <a:off x="494465" y="4354127"/>
            <a:ext cx="5525335" cy="440881"/>
            <a:chOff x="371174" y="1799399"/>
            <a:chExt cx="3451709" cy="440881"/>
          </a:xfrm>
        </p:grpSpPr>
        <p:cxnSp>
          <p:nvCxnSpPr>
            <p:cNvPr id="90" name="Straight Connector 89"/>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Arrow Connector 90"/>
            <p:cNvCxnSpPr/>
            <p:nvPr/>
          </p:nvCxnSpPr>
          <p:spPr bwMode="auto">
            <a:xfrm flipV="1">
              <a:off x="99078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2" name="Straight Arrow Connector 91"/>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3" name="Straight Arrow Connector 92"/>
            <p:cNvCxnSpPr/>
            <p:nvPr/>
          </p:nvCxnSpPr>
          <p:spPr bwMode="auto">
            <a:xfrm flipV="1">
              <a:off x="3806187"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4" name="Straight Connector 93"/>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1" name="Straight Arrow Connector 40"/>
            <p:cNvCxnSpPr/>
            <p:nvPr/>
          </p:nvCxnSpPr>
          <p:spPr bwMode="auto">
            <a:xfrm flipV="1">
              <a:off x="1871177" y="1799399"/>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graphicFrame>
        <p:nvGraphicFramePr>
          <p:cNvPr id="95" name="Table 94"/>
          <p:cNvGraphicFramePr>
            <a:graphicFrameLocks noGrp="1"/>
          </p:cNvGraphicFramePr>
          <p:nvPr>
            <p:extLst>
              <p:ext uri="{D42A27DB-BD31-4B8C-83A1-F6EECF244321}">
                <p14:modId xmlns:p14="http://schemas.microsoft.com/office/powerpoint/2010/main" val="1654261531"/>
              </p:ext>
            </p:extLst>
          </p:nvPr>
        </p:nvGraphicFramePr>
        <p:xfrm>
          <a:off x="4609214" y="5479558"/>
          <a:ext cx="4472433" cy="551181"/>
        </p:xfrm>
        <a:graphic>
          <a:graphicData uri="http://schemas.openxmlformats.org/drawingml/2006/table">
            <a:tbl>
              <a:tblPr firstRow="1" bandRow="1">
                <a:tableStyleId>{5C22544A-7EE6-4342-B048-85BDC9FD1C3A}</a:tableStyleId>
              </a:tblPr>
              <a:tblGrid>
                <a:gridCol w="1478756">
                  <a:extLst>
                    <a:ext uri="{9D8B030D-6E8A-4147-A177-3AD203B41FA5}">
                      <a16:colId xmlns:a16="http://schemas.microsoft.com/office/drawing/2014/main" val="878433526"/>
                    </a:ext>
                  </a:extLst>
                </a:gridCol>
                <a:gridCol w="1192649">
                  <a:extLst>
                    <a:ext uri="{9D8B030D-6E8A-4147-A177-3AD203B41FA5}">
                      <a16:colId xmlns:a16="http://schemas.microsoft.com/office/drawing/2014/main" val="43581822"/>
                    </a:ext>
                  </a:extLst>
                </a:gridCol>
                <a:gridCol w="1801028">
                  <a:extLst>
                    <a:ext uri="{9D8B030D-6E8A-4147-A177-3AD203B41FA5}">
                      <a16:colId xmlns:a16="http://schemas.microsoft.com/office/drawing/2014/main" val="144658277"/>
                    </a:ext>
                  </a:extLst>
                </a:gridCol>
              </a:tblGrid>
              <a:tr h="551181">
                <a:tc>
                  <a:txBody>
                    <a:bodyPr/>
                    <a:lstStyle/>
                    <a:p>
                      <a:pPr algn="ctr"/>
                      <a:r>
                        <a:rPr lang="en-US" sz="2400" b="0" dirty="0" err="1" smtClean="0">
                          <a:solidFill>
                            <a:schemeClr val="tx1"/>
                          </a:solidFill>
                        </a:rPr>
                        <a:t>DNumber</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96" name="Group 95"/>
          <p:cNvGrpSpPr/>
          <p:nvPr/>
        </p:nvGrpSpPr>
        <p:grpSpPr>
          <a:xfrm>
            <a:off x="5291879" y="6008925"/>
            <a:ext cx="2747756" cy="432997"/>
            <a:chOff x="2133600" y="2065028"/>
            <a:chExt cx="5867400" cy="883830"/>
          </a:xfrm>
        </p:grpSpPr>
        <p:cxnSp>
          <p:nvCxnSpPr>
            <p:cNvPr id="97" name="Elbow Connector 96"/>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98" name="Straight Connector 9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99" name="Elbow Connector 9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100" name="Rectangle 99"/>
          <p:cNvSpPr/>
          <p:nvPr/>
        </p:nvSpPr>
        <p:spPr>
          <a:xfrm>
            <a:off x="4497517" y="6153090"/>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101" name="Title 1"/>
          <p:cNvSpPr txBox="1">
            <a:spLocks/>
          </p:cNvSpPr>
          <p:nvPr/>
        </p:nvSpPr>
        <p:spPr bwMode="auto">
          <a:xfrm>
            <a:off x="5015672" y="649592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102" name="Rectangle 9"/>
          <p:cNvSpPr txBox="1">
            <a:spLocks noChangeArrowheads="1"/>
          </p:cNvSpPr>
          <p:nvPr/>
        </p:nvSpPr>
        <p:spPr bwMode="auto">
          <a:xfrm>
            <a:off x="-25715" y="778826"/>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spTree>
    <p:extLst>
      <p:ext uri="{BB962C8B-B14F-4D97-AF65-F5344CB8AC3E}">
        <p14:creationId xmlns:p14="http://schemas.microsoft.com/office/powerpoint/2010/main" val="12907895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82" grpId="0"/>
      <p:bldP spid="87" grpId="0"/>
      <p:bldP spid="88" grpId="0"/>
      <p:bldP spid="100" grpId="0"/>
      <p:bldP spid="10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6"/>
          <p:cNvSpPr>
            <a:spLocks noGrp="1" noChangeArrowheads="1"/>
          </p:cNvSpPr>
          <p:nvPr>
            <p:ph type="title"/>
          </p:nvPr>
        </p:nvSpPr>
        <p:spPr>
          <a:xfrm>
            <a:off x="0" y="1"/>
            <a:ext cx="9144000" cy="680720"/>
          </a:xfrm>
        </p:spPr>
        <p:txBody>
          <a:bodyPr anchor="ctr"/>
          <a:lstStyle/>
          <a:p>
            <a:pPr eaLnBrk="1" hangingPunct="1"/>
            <a:r>
              <a:rPr lang="en-US" altLang="en-US" sz="3200" b="1" dirty="0" smtClean="0"/>
              <a:t>General Definition of Third  Normal Form</a:t>
            </a:r>
          </a:p>
        </p:txBody>
      </p:sp>
      <p:sp>
        <p:nvSpPr>
          <p:cNvPr id="108547" name="Rectangle 7"/>
          <p:cNvSpPr>
            <a:spLocks noGrp="1" noChangeArrowheads="1"/>
          </p:cNvSpPr>
          <p:nvPr>
            <p:ph idx="1"/>
          </p:nvPr>
        </p:nvSpPr>
        <p:spPr>
          <a:xfrm>
            <a:off x="30480" y="533400"/>
            <a:ext cx="9062720" cy="6172200"/>
          </a:xfrm>
        </p:spPr>
        <p:txBody>
          <a:bodyPr/>
          <a:lstStyle/>
          <a:p>
            <a:pPr marL="0" indent="0" eaLnBrk="1" hangingPunct="1">
              <a:lnSpc>
                <a:spcPct val="150000"/>
              </a:lnSpc>
              <a:buNone/>
              <a:defRPr/>
            </a:pPr>
            <a:r>
              <a:rPr lang="en-US" altLang="en-US" sz="3200" b="1" dirty="0" smtClean="0">
                <a:latin typeface="Candara" panose="020E0502030303020204" pitchFamily="34" charset="0"/>
              </a:rPr>
              <a:t>Definition</a:t>
            </a:r>
            <a:r>
              <a:rPr lang="en-US" altLang="en-US" sz="3200" dirty="0" smtClean="0">
                <a:latin typeface="Candara" panose="020E0502030303020204" pitchFamily="34" charset="0"/>
              </a:rPr>
              <a:t>:</a:t>
            </a:r>
          </a:p>
          <a:p>
            <a:pPr lvl="1" eaLnBrk="1" hangingPunct="1">
              <a:lnSpc>
                <a:spcPct val="150000"/>
              </a:lnSpc>
              <a:defRPr/>
            </a:pPr>
            <a:r>
              <a:rPr lang="en-US" altLang="en-US" sz="3200" b="1" dirty="0" err="1" smtClean="0">
                <a:latin typeface="Candara" panose="020E0502030303020204" pitchFamily="34" charset="0"/>
              </a:rPr>
              <a:t>Superkey</a:t>
            </a:r>
            <a:r>
              <a:rPr lang="en-US" altLang="en-US" sz="3200" dirty="0" smtClean="0">
                <a:latin typeface="Candara" panose="020E0502030303020204" pitchFamily="34" charset="0"/>
              </a:rPr>
              <a:t> </a:t>
            </a:r>
            <a:r>
              <a:rPr lang="en-US" altLang="en-US" sz="3200" dirty="0" smtClean="0">
                <a:latin typeface="Candara" panose="020E0502030303020204" pitchFamily="34" charset="0"/>
              </a:rPr>
              <a:t>of relation schema R </a:t>
            </a:r>
            <a:endParaRPr lang="en-US" altLang="en-US" sz="3200" dirty="0" smtClean="0">
              <a:latin typeface="Candara" panose="020E0502030303020204" pitchFamily="34" charset="0"/>
            </a:endParaRPr>
          </a:p>
          <a:p>
            <a:pPr lvl="2" eaLnBrk="1" hangingPunct="1">
              <a:lnSpc>
                <a:spcPct val="150000"/>
              </a:lnSpc>
              <a:defRPr/>
            </a:pPr>
            <a:r>
              <a:rPr lang="en-US" altLang="en-US" sz="3000" dirty="0" smtClean="0">
                <a:latin typeface="Candara" panose="020E0502030303020204" pitchFamily="34" charset="0"/>
              </a:rPr>
              <a:t> </a:t>
            </a:r>
            <a:r>
              <a:rPr lang="en-US" altLang="en-US" sz="3000" dirty="0" smtClean="0">
                <a:latin typeface="Candara" panose="020E0502030303020204" pitchFamily="34" charset="0"/>
              </a:rPr>
              <a:t>a set of attributes S of R that contains a key of R</a:t>
            </a:r>
          </a:p>
          <a:p>
            <a:pPr lvl="1" eaLnBrk="1" hangingPunct="1">
              <a:lnSpc>
                <a:spcPct val="150000"/>
              </a:lnSpc>
              <a:defRPr/>
            </a:pPr>
            <a:r>
              <a:rPr lang="en-US" altLang="en-US" sz="3200" dirty="0" smtClean="0">
                <a:latin typeface="Candara" panose="020E0502030303020204" pitchFamily="34" charset="0"/>
              </a:rPr>
              <a:t>A relation schema R is in </a:t>
            </a:r>
            <a:r>
              <a:rPr lang="en-US" altLang="en-US" sz="3200" b="1" dirty="0" smtClean="0">
                <a:latin typeface="Candara" panose="020E0502030303020204" pitchFamily="34" charset="0"/>
              </a:rPr>
              <a:t>third normal form (3NF)</a:t>
            </a:r>
            <a:r>
              <a:rPr lang="en-US" altLang="en-US" sz="3200" dirty="0" smtClean="0">
                <a:latin typeface="Candara" panose="020E0502030303020204" pitchFamily="34" charset="0"/>
              </a:rPr>
              <a:t> if whenever a FD X → A holds in R, then either: </a:t>
            </a:r>
          </a:p>
          <a:p>
            <a:pPr lvl="2" eaLnBrk="1" hangingPunct="1">
              <a:lnSpc>
                <a:spcPct val="150000"/>
              </a:lnSpc>
              <a:defRPr/>
            </a:pPr>
            <a:r>
              <a:rPr lang="en-US" altLang="en-US" sz="3200" dirty="0" smtClean="0">
                <a:latin typeface="Candara" panose="020E0502030303020204" pitchFamily="34" charset="0"/>
              </a:rPr>
              <a:t>(a) X is a </a:t>
            </a:r>
            <a:r>
              <a:rPr lang="en-US" altLang="en-US" sz="3200" dirty="0" err="1" smtClean="0">
                <a:latin typeface="Candara" panose="020E0502030303020204" pitchFamily="34" charset="0"/>
              </a:rPr>
              <a:t>superkey</a:t>
            </a:r>
            <a:r>
              <a:rPr lang="en-US" altLang="en-US" sz="3200" dirty="0" smtClean="0">
                <a:latin typeface="Candara" panose="020E0502030303020204" pitchFamily="34" charset="0"/>
              </a:rPr>
              <a:t> of R, or </a:t>
            </a:r>
          </a:p>
          <a:p>
            <a:pPr lvl="2" eaLnBrk="1" hangingPunct="1">
              <a:lnSpc>
                <a:spcPct val="150000"/>
              </a:lnSpc>
              <a:defRPr/>
            </a:pPr>
            <a:r>
              <a:rPr lang="en-US" altLang="en-US" sz="3200" dirty="0" smtClean="0">
                <a:latin typeface="Candara" panose="020E0502030303020204" pitchFamily="34" charset="0"/>
              </a:rPr>
              <a:t>(b) A is a prime attribute of </a:t>
            </a:r>
            <a:r>
              <a:rPr lang="en-US" altLang="en-US" sz="3200" dirty="0" smtClean="0">
                <a:latin typeface="Candara" panose="020E0502030303020204" pitchFamily="34" charset="0"/>
              </a:rPr>
              <a:t>R</a:t>
            </a:r>
            <a:endParaRPr lang="en-US" altLang="en-US" sz="3200" dirty="0" smtClean="0">
              <a:latin typeface="Candara" panose="020E0502030303020204" pitchFamily="34" charset="0"/>
            </a:endParaRPr>
          </a:p>
        </p:txBody>
      </p:sp>
    </p:spTree>
    <p:extLst>
      <p:ext uri="{BB962C8B-B14F-4D97-AF65-F5344CB8AC3E}">
        <p14:creationId xmlns:p14="http://schemas.microsoft.com/office/powerpoint/2010/main" val="1252289603"/>
      </p:ext>
    </p:extLst>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9129372" cy="513115"/>
          </a:xfrm>
        </p:spPr>
        <p:txBody>
          <a:bodyPr/>
          <a:lstStyle/>
          <a:p>
            <a:pPr eaLnBrk="1" hangingPunct="1"/>
            <a:r>
              <a:rPr lang="en-US" altLang="en-US" sz="2800" b="1" dirty="0" smtClean="0"/>
              <a:t>Normalization: 3NF</a:t>
            </a:r>
            <a:endParaRPr lang="en-US" altLang="en-US" sz="2800" b="1" dirty="0" smtClean="0"/>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36663" b="4114"/>
          <a:stretch/>
        </p:blipFill>
        <p:spPr bwMode="auto">
          <a:xfrm>
            <a:off x="0" y="613958"/>
            <a:ext cx="5826760" cy="2212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17910" y="4876800"/>
            <a:ext cx="9095610" cy="1902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4" name="Table 13"/>
          <p:cNvGraphicFramePr>
            <a:graphicFrameLocks noGrp="1"/>
          </p:cNvGraphicFramePr>
          <p:nvPr>
            <p:extLst>
              <p:ext uri="{D42A27DB-BD31-4B8C-83A1-F6EECF244321}">
                <p14:modId xmlns:p14="http://schemas.microsoft.com/office/powerpoint/2010/main" val="3608620546"/>
              </p:ext>
            </p:extLst>
          </p:nvPr>
        </p:nvGraphicFramePr>
        <p:xfrm>
          <a:off x="476054" y="2819400"/>
          <a:ext cx="8653319" cy="1450034"/>
        </p:xfrm>
        <a:graphic>
          <a:graphicData uri="http://schemas.openxmlformats.org/drawingml/2006/table">
            <a:tbl>
              <a:tblPr firstRow="1" bandRow="1">
                <a:tableStyleId>{5C22544A-7EE6-4342-B048-85BDC9FD1C3A}</a:tableStyleId>
              </a:tblPr>
              <a:tblGrid>
                <a:gridCol w="3731003">
                  <a:extLst>
                    <a:ext uri="{9D8B030D-6E8A-4147-A177-3AD203B41FA5}">
                      <a16:colId xmlns:a16="http://schemas.microsoft.com/office/drawing/2014/main" val="2103836065"/>
                    </a:ext>
                  </a:extLst>
                </a:gridCol>
                <a:gridCol w="1744948">
                  <a:extLst>
                    <a:ext uri="{9D8B030D-6E8A-4147-A177-3AD203B41FA5}">
                      <a16:colId xmlns:a16="http://schemas.microsoft.com/office/drawing/2014/main" val="116476508"/>
                    </a:ext>
                  </a:extLst>
                </a:gridCol>
                <a:gridCol w="1692860">
                  <a:extLst>
                    <a:ext uri="{9D8B030D-6E8A-4147-A177-3AD203B41FA5}">
                      <a16:colId xmlns:a16="http://schemas.microsoft.com/office/drawing/2014/main" val="1414647240"/>
                    </a:ext>
                  </a:extLst>
                </a:gridCol>
                <a:gridCol w="1484508">
                  <a:extLst>
                    <a:ext uri="{9D8B030D-6E8A-4147-A177-3AD203B41FA5}">
                      <a16:colId xmlns:a16="http://schemas.microsoft.com/office/drawing/2014/main" val="3602064377"/>
                    </a:ext>
                  </a:extLst>
                </a:gridCol>
              </a:tblGrid>
              <a:tr h="535634">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FD4</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A is a prime attribute of R</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Don’t Care</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smtClean="0">
                          <a:latin typeface="Candara" panose="020E0502030303020204" pitchFamily="34" charset="0"/>
                        </a:rPr>
                        <a:t>Don’t Care</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bl>
          </a:graphicData>
        </a:graphic>
      </p:graphicFrame>
      <p:sp>
        <p:nvSpPr>
          <p:cNvPr id="5" name="Rectangle 4"/>
          <p:cNvSpPr/>
          <p:nvPr/>
        </p:nvSpPr>
        <p:spPr>
          <a:xfrm>
            <a:off x="2473960" y="482635"/>
            <a:ext cx="1527982" cy="338554"/>
          </a:xfrm>
          <a:prstGeom prst="rect">
            <a:avLst/>
          </a:prstGeom>
        </p:spPr>
        <p:txBody>
          <a:bodyPr wrap="none">
            <a:spAutoFit/>
          </a:bodyPr>
          <a:lstStyle/>
          <a:p>
            <a:r>
              <a:rPr lang="en-US" altLang="en-US" sz="1600" kern="0" dirty="0" smtClean="0">
                <a:latin typeface="+mj-lt"/>
              </a:rPr>
              <a:t>Candidate Key</a:t>
            </a:r>
            <a:endParaRPr lang="en-US" sz="1600" b="1" dirty="0">
              <a:latin typeface="+mj-lt"/>
            </a:endParaRPr>
          </a:p>
        </p:txBody>
      </p:sp>
      <p:grpSp>
        <p:nvGrpSpPr>
          <p:cNvPr id="17" name="Group 16"/>
          <p:cNvGrpSpPr/>
          <p:nvPr/>
        </p:nvGrpSpPr>
        <p:grpSpPr>
          <a:xfrm>
            <a:off x="2743200" y="830126"/>
            <a:ext cx="1066800" cy="200056"/>
            <a:chOff x="2743200" y="830126"/>
            <a:chExt cx="1066800" cy="200056"/>
          </a:xfrm>
        </p:grpSpPr>
        <p:cxnSp>
          <p:nvCxnSpPr>
            <p:cNvPr id="7" name="Straight Connector 6"/>
            <p:cNvCxnSpPr/>
            <p:nvPr/>
          </p:nvCxnSpPr>
          <p:spPr bwMode="auto">
            <a:xfrm flipV="1">
              <a:off x="2743200" y="830126"/>
              <a:ext cx="0" cy="200056"/>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cxnSp>
          <p:nvCxnSpPr>
            <p:cNvPr id="18" name="Straight Connector 17"/>
            <p:cNvCxnSpPr/>
            <p:nvPr/>
          </p:nvCxnSpPr>
          <p:spPr bwMode="auto">
            <a:xfrm flipV="1">
              <a:off x="3810000" y="830126"/>
              <a:ext cx="0" cy="200056"/>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cxnSp>
          <p:nvCxnSpPr>
            <p:cNvPr id="16" name="Straight Connector 15"/>
            <p:cNvCxnSpPr/>
            <p:nvPr/>
          </p:nvCxnSpPr>
          <p:spPr bwMode="auto">
            <a:xfrm>
              <a:off x="2743200" y="830126"/>
              <a:ext cx="1066800" cy="0"/>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grpSp>
      <p:sp>
        <p:nvSpPr>
          <p:cNvPr id="26" name="Rectangle 25"/>
          <p:cNvSpPr/>
          <p:nvPr/>
        </p:nvSpPr>
        <p:spPr bwMode="auto">
          <a:xfrm>
            <a:off x="4348479" y="3416484"/>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7" name="Rectangle 26"/>
          <p:cNvSpPr/>
          <p:nvPr/>
        </p:nvSpPr>
        <p:spPr bwMode="auto">
          <a:xfrm>
            <a:off x="4348479" y="3864626"/>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8" name="Rectangle 27"/>
          <p:cNvSpPr/>
          <p:nvPr/>
        </p:nvSpPr>
        <p:spPr bwMode="auto">
          <a:xfrm>
            <a:off x="6075679" y="3416484"/>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9" name="Rectangle 28"/>
          <p:cNvSpPr/>
          <p:nvPr/>
        </p:nvSpPr>
        <p:spPr bwMode="auto">
          <a:xfrm>
            <a:off x="6075679" y="3882465"/>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0" name="Rectangle 29"/>
          <p:cNvSpPr/>
          <p:nvPr/>
        </p:nvSpPr>
        <p:spPr bwMode="auto">
          <a:xfrm>
            <a:off x="7696200" y="3416483"/>
            <a:ext cx="13461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1" name="Rectangle 30"/>
          <p:cNvSpPr/>
          <p:nvPr/>
        </p:nvSpPr>
        <p:spPr bwMode="auto">
          <a:xfrm>
            <a:off x="7696200" y="3864625"/>
            <a:ext cx="13461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9" name="Rectangle 18"/>
          <p:cNvSpPr/>
          <p:nvPr/>
        </p:nvSpPr>
        <p:spPr>
          <a:xfrm>
            <a:off x="381000" y="4269434"/>
            <a:ext cx="8748373" cy="496996"/>
          </a:xfrm>
          <a:prstGeom prst="rect">
            <a:avLst/>
          </a:prstGeom>
        </p:spPr>
        <p:txBody>
          <a:bodyPr wrap="square">
            <a:spAutoFit/>
          </a:bodyPr>
          <a:lstStyle/>
          <a:p>
            <a:pPr eaLnBrk="1" hangingPunct="1">
              <a:lnSpc>
                <a:spcPct val="150000"/>
              </a:lnSpc>
              <a:defRPr/>
            </a:pPr>
            <a:r>
              <a:rPr lang="en-US" altLang="en-US" sz="2000" b="1" dirty="0" smtClean="0"/>
              <a:t>FD4 (Area </a:t>
            </a:r>
            <a:r>
              <a:rPr lang="en-US" altLang="en-US" sz="2000" b="1" dirty="0"/>
              <a:t>→ </a:t>
            </a:r>
            <a:r>
              <a:rPr lang="en-US" altLang="en-US" sz="2000" b="1" dirty="0" smtClean="0"/>
              <a:t>Price) </a:t>
            </a:r>
            <a:r>
              <a:rPr lang="en-US" altLang="en-US" sz="2000" dirty="0"/>
              <a:t>violates 3NF because </a:t>
            </a:r>
            <a:r>
              <a:rPr lang="en-US" altLang="en-US" sz="2000" b="1" dirty="0" smtClean="0"/>
              <a:t>Area</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spTree>
    <p:extLst>
      <p:ext uri="{BB962C8B-B14F-4D97-AF65-F5344CB8AC3E}">
        <p14:creationId xmlns:p14="http://schemas.microsoft.com/office/powerpoint/2010/main" val="31590190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mph" presetSubtype="2" fill="hold" nodeType="clickEffect">
                                  <p:stCondLst>
                                    <p:cond delay="0"/>
                                  </p:stCondLst>
                                  <p:childTnLst>
                                    <p:animClr clrSpc="rgb" dir="cw">
                                      <p:cBhvr>
                                        <p:cTn id="22" dur="500" fill="hold"/>
                                        <p:tgtEl>
                                          <p:spTgt spid="26"/>
                                        </p:tgtEl>
                                        <p:attrNameLst>
                                          <p:attrName>fillcolor</p:attrName>
                                        </p:attrNameLst>
                                      </p:cBhvr>
                                      <p:to>
                                        <a:schemeClr val="accent2"/>
                                      </p:to>
                                    </p:animClr>
                                    <p:set>
                                      <p:cBhvr>
                                        <p:cTn id="23" dur="500" fill="hold"/>
                                        <p:tgtEl>
                                          <p:spTgt spid="26"/>
                                        </p:tgtEl>
                                        <p:attrNameLst>
                                          <p:attrName>fill.type</p:attrName>
                                        </p:attrNameLst>
                                      </p:cBhvr>
                                      <p:to>
                                        <p:strVal val="solid"/>
                                      </p:to>
                                    </p:set>
                                    <p:set>
                                      <p:cBhvr>
                                        <p:cTn id="24" dur="500" fill="hold"/>
                                        <p:tgtEl>
                                          <p:spTgt spid="26"/>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mph" presetSubtype="2" fill="hold" nodeType="clickEffect">
                                  <p:stCondLst>
                                    <p:cond delay="0"/>
                                  </p:stCondLst>
                                  <p:childTnLst>
                                    <p:animClr clrSpc="rgb" dir="cw">
                                      <p:cBhvr>
                                        <p:cTn id="32" dur="500" fill="hold"/>
                                        <p:tgtEl>
                                          <p:spTgt spid="27"/>
                                        </p:tgtEl>
                                        <p:attrNameLst>
                                          <p:attrName>fillcolor</p:attrName>
                                        </p:attrNameLst>
                                      </p:cBhvr>
                                      <p:to>
                                        <a:schemeClr val="accent2"/>
                                      </p:to>
                                    </p:animClr>
                                    <p:set>
                                      <p:cBhvr>
                                        <p:cTn id="33" dur="500" fill="hold"/>
                                        <p:tgtEl>
                                          <p:spTgt spid="27"/>
                                        </p:tgtEl>
                                        <p:attrNameLst>
                                          <p:attrName>fill.type</p:attrName>
                                        </p:attrNameLst>
                                      </p:cBhvr>
                                      <p:to>
                                        <p:strVal val="solid"/>
                                      </p:to>
                                    </p:set>
                                    <p:set>
                                      <p:cBhvr>
                                        <p:cTn id="34" dur="500" fill="hold"/>
                                        <p:tgtEl>
                                          <p:spTgt spid="27"/>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500" fill="hold"/>
                                        <p:tgtEl>
                                          <p:spTgt spid="28"/>
                                        </p:tgtEl>
                                        <p:attrNameLst>
                                          <p:attrName>fillcolor</p:attrName>
                                        </p:attrNameLst>
                                      </p:cBhvr>
                                      <p:to>
                                        <a:schemeClr val="accent2"/>
                                      </p:to>
                                    </p:animClr>
                                    <p:set>
                                      <p:cBhvr>
                                        <p:cTn id="43" dur="500" fill="hold"/>
                                        <p:tgtEl>
                                          <p:spTgt spid="28"/>
                                        </p:tgtEl>
                                        <p:attrNameLst>
                                          <p:attrName>fill.type</p:attrName>
                                        </p:attrNameLst>
                                      </p:cBhvr>
                                      <p:to>
                                        <p:strVal val="solid"/>
                                      </p:to>
                                    </p:set>
                                    <p:set>
                                      <p:cBhvr>
                                        <p:cTn id="44" dur="500" fill="hold"/>
                                        <p:tgtEl>
                                          <p:spTgt spid="28"/>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500" fill="hold"/>
                                        <p:tgtEl>
                                          <p:spTgt spid="29"/>
                                        </p:tgtEl>
                                        <p:attrNameLst>
                                          <p:attrName>fillcolor</p:attrName>
                                        </p:attrNameLst>
                                      </p:cBhvr>
                                      <p:to>
                                        <a:schemeClr val="accent2"/>
                                      </p:to>
                                    </p:animClr>
                                    <p:set>
                                      <p:cBhvr>
                                        <p:cTn id="53" dur="500" fill="hold"/>
                                        <p:tgtEl>
                                          <p:spTgt spid="29"/>
                                        </p:tgtEl>
                                        <p:attrNameLst>
                                          <p:attrName>fill.type</p:attrName>
                                        </p:attrNameLst>
                                      </p:cBhvr>
                                      <p:to>
                                        <p:strVal val="solid"/>
                                      </p:to>
                                    </p:set>
                                    <p:set>
                                      <p:cBhvr>
                                        <p:cTn id="54" dur="500" fill="hold"/>
                                        <p:tgtEl>
                                          <p:spTgt spid="29"/>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29"/>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mph" presetSubtype="2" fill="hold" nodeType="clickEffect">
                                  <p:stCondLst>
                                    <p:cond delay="0"/>
                                  </p:stCondLst>
                                  <p:childTnLst>
                                    <p:animClr clrSpc="rgb" dir="cw">
                                      <p:cBhvr>
                                        <p:cTn id="62" dur="500" fill="hold"/>
                                        <p:tgtEl>
                                          <p:spTgt spid="30"/>
                                        </p:tgtEl>
                                        <p:attrNameLst>
                                          <p:attrName>fillcolor</p:attrName>
                                        </p:attrNameLst>
                                      </p:cBhvr>
                                      <p:to>
                                        <a:schemeClr val="accent2"/>
                                      </p:to>
                                    </p:animClr>
                                    <p:set>
                                      <p:cBhvr>
                                        <p:cTn id="63" dur="500" fill="hold"/>
                                        <p:tgtEl>
                                          <p:spTgt spid="30"/>
                                        </p:tgtEl>
                                        <p:attrNameLst>
                                          <p:attrName>fill.type</p:attrName>
                                        </p:attrNameLst>
                                      </p:cBhvr>
                                      <p:to>
                                        <p:strVal val="solid"/>
                                      </p:to>
                                    </p:set>
                                    <p:set>
                                      <p:cBhvr>
                                        <p:cTn id="64" dur="500" fill="hold"/>
                                        <p:tgtEl>
                                          <p:spTgt spid="30"/>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0" nodeType="clickEffect">
                                  <p:stCondLst>
                                    <p:cond delay="0"/>
                                  </p:stCondLst>
                                  <p:childTnLst>
                                    <p:set>
                                      <p:cBhvr>
                                        <p:cTn id="68" dur="1" fill="hold">
                                          <p:stCondLst>
                                            <p:cond delay="0"/>
                                          </p:stCondLst>
                                        </p:cTn>
                                        <p:tgtEl>
                                          <p:spTgt spid="30"/>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mph" presetSubtype="2" fill="hold" nodeType="clickEffect">
                                  <p:stCondLst>
                                    <p:cond delay="0"/>
                                  </p:stCondLst>
                                  <p:childTnLst>
                                    <p:animClr clrSpc="rgb" dir="cw">
                                      <p:cBhvr>
                                        <p:cTn id="72" dur="500" fill="hold"/>
                                        <p:tgtEl>
                                          <p:spTgt spid="31"/>
                                        </p:tgtEl>
                                        <p:attrNameLst>
                                          <p:attrName>fillcolor</p:attrName>
                                        </p:attrNameLst>
                                      </p:cBhvr>
                                      <p:to>
                                        <a:schemeClr val="accent2"/>
                                      </p:to>
                                    </p:animClr>
                                    <p:set>
                                      <p:cBhvr>
                                        <p:cTn id="73" dur="500" fill="hold"/>
                                        <p:tgtEl>
                                          <p:spTgt spid="31"/>
                                        </p:tgtEl>
                                        <p:attrNameLst>
                                          <p:attrName>fill.type</p:attrName>
                                        </p:attrNameLst>
                                      </p:cBhvr>
                                      <p:to>
                                        <p:strVal val="solid"/>
                                      </p:to>
                                    </p:set>
                                    <p:set>
                                      <p:cBhvr>
                                        <p:cTn id="74" dur="500" fill="hold"/>
                                        <p:tgtEl>
                                          <p:spTgt spid="31"/>
                                        </p:tgtEl>
                                        <p:attrNameLst>
                                          <p:attrName>fill.on</p:attrName>
                                        </p:attrNameLst>
                                      </p:cBhvr>
                                      <p:to>
                                        <p:strVal val="tru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0" nodeType="clickEffect">
                                  <p:stCondLst>
                                    <p:cond delay="0"/>
                                  </p:stCondLst>
                                  <p:childTnLst>
                                    <p:set>
                                      <p:cBhvr>
                                        <p:cTn id="78" dur="1" fill="hold">
                                          <p:stCondLst>
                                            <p:cond delay="0"/>
                                          </p:stCondLst>
                                        </p:cTn>
                                        <p:tgtEl>
                                          <p:spTgt spid="31"/>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870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6"/>
          <p:cNvSpPr>
            <a:spLocks noGrp="1" noChangeArrowheads="1"/>
          </p:cNvSpPr>
          <p:nvPr>
            <p:ph type="title"/>
          </p:nvPr>
        </p:nvSpPr>
        <p:spPr>
          <a:xfrm>
            <a:off x="0" y="1"/>
            <a:ext cx="9144000" cy="772159"/>
          </a:xfrm>
        </p:spPr>
        <p:txBody>
          <a:bodyPr anchor="ctr"/>
          <a:lstStyle/>
          <a:p>
            <a:pPr eaLnBrk="1" hangingPunct="1"/>
            <a:r>
              <a:rPr lang="en-US" altLang="en-US" sz="2800" b="1" dirty="0" smtClean="0">
                <a:effectLst>
                  <a:outerShdw blurRad="38100" dist="38100" dir="2700000" algn="tl">
                    <a:srgbClr val="000000">
                      <a:alpha val="43137"/>
                    </a:srgbClr>
                  </a:outerShdw>
                </a:effectLst>
                <a:latin typeface="Candara" panose="020E0502030303020204" pitchFamily="34" charset="0"/>
              </a:rPr>
              <a:t>Interpreting the General Definition of Third  Normal Form</a:t>
            </a:r>
          </a:p>
        </p:txBody>
      </p:sp>
      <p:sp>
        <p:nvSpPr>
          <p:cNvPr id="108547" name="Rectangle 7"/>
          <p:cNvSpPr>
            <a:spLocks noGrp="1" noChangeArrowheads="1"/>
          </p:cNvSpPr>
          <p:nvPr>
            <p:ph idx="1"/>
          </p:nvPr>
        </p:nvSpPr>
        <p:spPr>
          <a:xfrm>
            <a:off x="40640" y="772160"/>
            <a:ext cx="9067799" cy="6085840"/>
          </a:xfrm>
        </p:spPr>
        <p:txBody>
          <a:bodyPr/>
          <a:lstStyle/>
          <a:p>
            <a:pPr marL="0" indent="0" eaLnBrk="1" hangingPunct="1">
              <a:lnSpc>
                <a:spcPct val="150000"/>
              </a:lnSpc>
              <a:buNone/>
              <a:defRPr/>
            </a:pPr>
            <a:r>
              <a:rPr lang="en-US" altLang="en-US" sz="2400" b="1" dirty="0"/>
              <a:t>FD X → A</a:t>
            </a:r>
            <a:endParaRPr lang="en-US" altLang="en-US" sz="2400" b="1" dirty="0" smtClean="0">
              <a:latin typeface="Arial" panose="020B0604020202020204" pitchFamily="34" charset="0"/>
              <a:cs typeface="Arial" panose="020B0604020202020204" pitchFamily="34" charset="0"/>
            </a:endParaRP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(a) X is a </a:t>
            </a:r>
            <a:r>
              <a:rPr lang="en-US" altLang="en-US" sz="2400" b="1" dirty="0" err="1" smtClean="0">
                <a:latin typeface="Arial" panose="020B0604020202020204" pitchFamily="34" charset="0"/>
                <a:cs typeface="Arial" panose="020B0604020202020204" pitchFamily="34" charset="0"/>
              </a:rPr>
              <a:t>superkey</a:t>
            </a:r>
            <a:r>
              <a:rPr lang="en-US" altLang="en-US" sz="2400" b="1" dirty="0" smtClean="0">
                <a:latin typeface="Arial" panose="020B0604020202020204" pitchFamily="34" charset="0"/>
                <a:cs typeface="Arial" panose="020B0604020202020204" pitchFamily="34" charset="0"/>
              </a:rPr>
              <a:t> of R, or </a:t>
            </a: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(b) A is a prime attribute of </a:t>
            </a:r>
            <a:r>
              <a:rPr lang="en-US" altLang="en-US" sz="2400" b="1" dirty="0" smtClean="0">
                <a:latin typeface="Arial" panose="020B0604020202020204" pitchFamily="34" charset="0"/>
                <a:cs typeface="Arial" panose="020B0604020202020204" pitchFamily="34" charset="0"/>
              </a:rPr>
              <a:t>R</a:t>
            </a:r>
            <a:endParaRPr lang="en-US" altLang="en-US" sz="2400" b="1" dirty="0" smtClean="0">
              <a:latin typeface="Arial" panose="020B0604020202020204" pitchFamily="34" charset="0"/>
              <a:cs typeface="Arial" panose="020B0604020202020204" pitchFamily="34" charset="0"/>
            </a:endParaRPr>
          </a:p>
          <a:p>
            <a:pPr eaLnBrk="1" hangingPunct="1">
              <a:lnSpc>
                <a:spcPct val="150000"/>
              </a:lnSpc>
              <a:defRPr/>
            </a:pPr>
            <a:r>
              <a:rPr lang="en-US" altLang="en-US" sz="2400" dirty="0" smtClean="0">
                <a:latin typeface="Arial" panose="020B0604020202020204" pitchFamily="34" charset="0"/>
                <a:cs typeface="Arial" panose="020B0604020202020204" pitchFamily="34" charset="0"/>
              </a:rPr>
              <a:t>catches </a:t>
            </a:r>
            <a:r>
              <a:rPr lang="en-US" altLang="en-US" sz="2400" dirty="0" smtClean="0">
                <a:latin typeface="Arial" panose="020B0604020202020204" pitchFamily="34" charset="0"/>
                <a:cs typeface="Arial" panose="020B0604020202020204" pitchFamily="34" charset="0"/>
              </a:rPr>
              <a:t>two types of violations : </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one where </a:t>
            </a:r>
            <a:r>
              <a:rPr lang="en-US" altLang="en-US" sz="2400" b="1" dirty="0" smtClean="0">
                <a:latin typeface="Arial" panose="020B0604020202020204" pitchFamily="34" charset="0"/>
                <a:cs typeface="Arial" panose="020B0604020202020204" pitchFamily="34" charset="0"/>
              </a:rPr>
              <a:t>a prime attribute </a:t>
            </a:r>
            <a:r>
              <a:rPr lang="en-US" altLang="en-US" sz="2400" dirty="0" smtClean="0">
                <a:latin typeface="Arial" panose="020B0604020202020204" pitchFamily="34" charset="0"/>
                <a:cs typeface="Arial" panose="020B0604020202020204" pitchFamily="34" charset="0"/>
              </a:rPr>
              <a:t>functionally determines </a:t>
            </a:r>
            <a:r>
              <a:rPr lang="en-US" altLang="en-US" sz="2400" b="1" dirty="0" smtClean="0">
                <a:latin typeface="Arial" panose="020B0604020202020204" pitchFamily="34" charset="0"/>
                <a:cs typeface="Arial" panose="020B0604020202020204" pitchFamily="34" charset="0"/>
              </a:rPr>
              <a:t>a non-prime attribute</a:t>
            </a:r>
            <a:r>
              <a:rPr lang="en-US" altLang="en-US" sz="2400" dirty="0" smtClean="0">
                <a:latin typeface="Arial" panose="020B0604020202020204" pitchFamily="34" charset="0"/>
                <a:cs typeface="Arial" panose="020B0604020202020204" pitchFamily="34" charset="0"/>
              </a:rPr>
              <a:t>. This catches 2NF violations due to non-full functional dependencies.</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second, where a </a:t>
            </a:r>
            <a:r>
              <a:rPr lang="en-US" altLang="en-US" sz="2400" b="1" dirty="0" smtClean="0">
                <a:latin typeface="Arial" panose="020B0604020202020204" pitchFamily="34" charset="0"/>
                <a:cs typeface="Arial" panose="020B0604020202020204" pitchFamily="34" charset="0"/>
              </a:rPr>
              <a:t>non-prime attribute </a:t>
            </a:r>
            <a:r>
              <a:rPr lang="en-US" altLang="en-US" sz="2400" dirty="0" smtClean="0">
                <a:latin typeface="Arial" panose="020B0604020202020204" pitchFamily="34" charset="0"/>
                <a:cs typeface="Arial" panose="020B0604020202020204" pitchFamily="34" charset="0"/>
              </a:rPr>
              <a:t>functionally determines a </a:t>
            </a:r>
            <a:r>
              <a:rPr lang="en-US" altLang="en-US" sz="2400" b="1" dirty="0" smtClean="0">
                <a:latin typeface="Arial" panose="020B0604020202020204" pitchFamily="34" charset="0"/>
                <a:cs typeface="Arial" panose="020B0604020202020204" pitchFamily="34" charset="0"/>
              </a:rPr>
              <a:t>non-prime attribute</a:t>
            </a:r>
            <a:r>
              <a:rPr lang="en-US" altLang="en-US" sz="2400" dirty="0" smtClean="0">
                <a:latin typeface="Arial" panose="020B0604020202020204" pitchFamily="34" charset="0"/>
                <a:cs typeface="Arial" panose="020B0604020202020204" pitchFamily="34" charset="0"/>
              </a:rPr>
              <a:t>. This catches 3NF violations due to a transitive dependency.</a:t>
            </a:r>
          </a:p>
          <a:p>
            <a:pPr marL="0" indent="0" eaLnBrk="1" hangingPunct="1">
              <a:lnSpc>
                <a:spcPct val="150000"/>
              </a:lnSpc>
              <a:buFont typeface="Wingdings" panose="05000000000000000000" pitchFamily="2" charset="2"/>
              <a:buNone/>
              <a:defRPr/>
            </a:pPr>
            <a:endParaRPr lang="en-US" altLang="en-US" sz="24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98570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47">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4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761999"/>
          </a:xfrm>
        </p:spPr>
        <p:txBody>
          <a:bodyPr/>
          <a:lstStyle/>
          <a:p>
            <a:pPr eaLnBrk="1" hangingPunct="1"/>
            <a:r>
              <a:rPr lang="en-US" altLang="en-US" sz="2600" dirty="0" smtClean="0"/>
              <a:t>Interpreting the General Definition of Third Normal Form (2) </a:t>
            </a:r>
          </a:p>
        </p:txBody>
      </p:sp>
      <p:sp>
        <p:nvSpPr>
          <p:cNvPr id="108547" name="Rectangle 7"/>
          <p:cNvSpPr>
            <a:spLocks noGrp="1" noChangeArrowheads="1"/>
          </p:cNvSpPr>
          <p:nvPr>
            <p:ph idx="1"/>
          </p:nvPr>
        </p:nvSpPr>
        <p:spPr>
          <a:xfrm>
            <a:off x="76200" y="838199"/>
            <a:ext cx="8991600" cy="6029325"/>
          </a:xfrm>
        </p:spPr>
        <p:txBody>
          <a:bodyPr/>
          <a:lstStyle/>
          <a:p>
            <a:pPr eaLnBrk="1" hangingPunct="1">
              <a:lnSpc>
                <a:spcPct val="150000"/>
              </a:lnSpc>
              <a:defRPr/>
            </a:pPr>
            <a:r>
              <a:rPr lang="en-US" altLang="en-US" sz="2400" b="1" dirty="0" smtClean="0">
                <a:latin typeface="Candara" panose="020E0502030303020204" pitchFamily="34" charset="0"/>
              </a:rPr>
              <a:t>ALTERNATIVE DEFINITION of 3NF</a:t>
            </a:r>
            <a:r>
              <a:rPr lang="en-US" altLang="en-US" sz="2400" b="1" dirty="0" smtClean="0">
                <a:latin typeface="Candara" panose="020E0502030303020204" pitchFamily="34" charset="0"/>
              </a:rPr>
              <a:t>:</a:t>
            </a:r>
            <a:endParaRPr lang="en-US" altLang="en-US" sz="2400" b="1" dirty="0" smtClean="0">
              <a:latin typeface="Candara" panose="020E0502030303020204" pitchFamily="34" charset="0"/>
            </a:endParaRPr>
          </a:p>
          <a:p>
            <a:pPr marL="457200" lvl="1" indent="0" eaLnBrk="1" hangingPunct="1">
              <a:lnSpc>
                <a:spcPct val="150000"/>
              </a:lnSpc>
              <a:buFont typeface="Wingdings" panose="05000000000000000000" pitchFamily="2" charset="2"/>
              <a:buNone/>
              <a:defRPr/>
            </a:pPr>
            <a:r>
              <a:rPr lang="en-US" altLang="en-US" sz="2800" dirty="0" smtClean="0">
                <a:latin typeface="Candara" panose="020E0502030303020204" pitchFamily="34" charset="0"/>
              </a:rPr>
              <a:t>A relation schema R is in </a:t>
            </a:r>
            <a:r>
              <a:rPr lang="en-US" altLang="en-US" sz="2800" b="1" dirty="0" smtClean="0">
                <a:latin typeface="Candara" panose="020E0502030303020204" pitchFamily="34" charset="0"/>
              </a:rPr>
              <a:t>third normal form (3NF)</a:t>
            </a:r>
            <a:r>
              <a:rPr lang="en-US" altLang="en-US" sz="2800" dirty="0" smtClean="0">
                <a:latin typeface="Candara" panose="020E0502030303020204" pitchFamily="34" charset="0"/>
              </a:rPr>
              <a:t> if every </a:t>
            </a:r>
            <a:r>
              <a:rPr lang="en-US" altLang="en-US" sz="2800" b="1" dirty="0" smtClean="0">
                <a:latin typeface="Candara" panose="020E0502030303020204" pitchFamily="34" charset="0"/>
              </a:rPr>
              <a:t>non-prime attribute </a:t>
            </a:r>
            <a:r>
              <a:rPr lang="en-US" altLang="en-US" sz="2800" dirty="0" smtClean="0">
                <a:latin typeface="Candara" panose="020E0502030303020204" pitchFamily="34" charset="0"/>
              </a:rPr>
              <a:t>in R meets both of these conditions:</a:t>
            </a:r>
          </a:p>
          <a:p>
            <a:pPr lvl="1" eaLnBrk="1" hangingPunct="1">
              <a:lnSpc>
                <a:spcPct val="150000"/>
              </a:lnSpc>
              <a:defRPr/>
            </a:pPr>
            <a:r>
              <a:rPr lang="en-US" altLang="en-US" sz="2800" dirty="0" smtClean="0">
                <a:latin typeface="Candara" panose="020E0502030303020204" pitchFamily="34" charset="0"/>
              </a:rPr>
              <a:t>It is </a:t>
            </a:r>
            <a:r>
              <a:rPr lang="en-US" altLang="en-US" sz="2800" b="1" dirty="0" smtClean="0">
                <a:latin typeface="Candara" panose="020E0502030303020204" pitchFamily="34" charset="0"/>
              </a:rPr>
              <a:t>fully functionally </a:t>
            </a:r>
            <a:r>
              <a:rPr lang="en-US" altLang="en-US" sz="2800" dirty="0" smtClean="0">
                <a:latin typeface="Candara" panose="020E0502030303020204" pitchFamily="34" charset="0"/>
              </a:rPr>
              <a:t>dependent on every key of R</a:t>
            </a:r>
          </a:p>
          <a:p>
            <a:pPr lvl="1" eaLnBrk="1" hangingPunct="1">
              <a:lnSpc>
                <a:spcPct val="150000"/>
              </a:lnSpc>
              <a:defRPr/>
            </a:pPr>
            <a:r>
              <a:rPr lang="en-US" altLang="en-US" sz="2800" dirty="0" smtClean="0">
                <a:latin typeface="Candara" panose="020E0502030303020204" pitchFamily="34" charset="0"/>
              </a:rPr>
              <a:t>It is </a:t>
            </a:r>
            <a:r>
              <a:rPr lang="en-US" altLang="en-US" sz="2800" b="1" dirty="0" smtClean="0">
                <a:latin typeface="Candara" panose="020E0502030303020204" pitchFamily="34" charset="0"/>
              </a:rPr>
              <a:t>non-transitively</a:t>
            </a:r>
            <a:r>
              <a:rPr lang="en-US" altLang="en-US" sz="2800" dirty="0" smtClean="0">
                <a:latin typeface="Candara" panose="020E0502030303020204" pitchFamily="34" charset="0"/>
              </a:rPr>
              <a:t> dependent on every key of R</a:t>
            </a:r>
          </a:p>
          <a:p>
            <a:pPr marL="457200" lvl="1" indent="0" eaLnBrk="1" hangingPunct="1">
              <a:lnSpc>
                <a:spcPct val="150000"/>
              </a:lnSpc>
              <a:buFont typeface="Wingdings" panose="05000000000000000000" pitchFamily="2" charset="2"/>
              <a:buNone/>
              <a:defRPr/>
            </a:pPr>
            <a:r>
              <a:rPr lang="en-US" altLang="en-US" sz="2800" dirty="0" smtClean="0">
                <a:latin typeface="Candara" panose="020E0502030303020204" pitchFamily="34" charset="0"/>
              </a:rPr>
              <a:t>Note that stated this way, a relation in 3NF also meets the requirements for 2NF</a:t>
            </a:r>
            <a:r>
              <a:rPr lang="en-US" altLang="en-US" sz="2800" dirty="0" smtClean="0">
                <a:latin typeface="Candara" panose="020E0502030303020204" pitchFamily="34" charset="0"/>
              </a:rPr>
              <a:t>.</a:t>
            </a:r>
            <a:endParaRPr lang="en-US" altLang="en-US" sz="2800" dirty="0" smtClean="0">
              <a:latin typeface="Candara" panose="020E0502030303020204" pitchFamily="34" charset="0"/>
            </a:endParaRPr>
          </a:p>
        </p:txBody>
      </p:sp>
    </p:spTree>
    <p:extLst>
      <p:ext uri="{BB962C8B-B14F-4D97-AF65-F5344CB8AC3E}">
        <p14:creationId xmlns:p14="http://schemas.microsoft.com/office/powerpoint/2010/main" val="224328942"/>
      </p:ext>
    </p:extLst>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761999"/>
          </a:xfrm>
        </p:spPr>
        <p:txBody>
          <a:bodyPr anchor="ctr"/>
          <a:lstStyle/>
          <a:p>
            <a:pPr eaLnBrk="1" hangingPunct="1"/>
            <a:r>
              <a:rPr lang="en-US" altLang="en-US" sz="4000" b="1" dirty="0" smtClean="0">
                <a:effectLst>
                  <a:outerShdw blurRad="38100" dist="38100" dir="2700000" algn="tl">
                    <a:srgbClr val="000000">
                      <a:alpha val="43137"/>
                    </a:srgbClr>
                  </a:outerShdw>
                </a:effectLst>
              </a:rPr>
              <a:t>Normalization</a:t>
            </a:r>
            <a:endParaRPr lang="en-US" altLang="en-US" sz="4000" b="1" dirty="0" smtClean="0">
              <a:effectLst>
                <a:outerShdw blurRad="38100" dist="38100" dir="2700000" algn="tl">
                  <a:srgbClr val="000000">
                    <a:alpha val="43137"/>
                  </a:srgbClr>
                </a:outerShdw>
              </a:effectLst>
            </a:endParaRPr>
          </a:p>
        </p:txBody>
      </p:sp>
      <p:sp>
        <p:nvSpPr>
          <p:cNvPr id="108547" name="Rectangle 7"/>
          <p:cNvSpPr>
            <a:spLocks noGrp="1" noChangeArrowheads="1"/>
          </p:cNvSpPr>
          <p:nvPr>
            <p:ph idx="1"/>
          </p:nvPr>
        </p:nvSpPr>
        <p:spPr>
          <a:xfrm>
            <a:off x="76200" y="838199"/>
            <a:ext cx="8991600" cy="6029325"/>
          </a:xfrm>
        </p:spPr>
        <p:txBody>
          <a:bodyPr/>
          <a:lstStyle/>
          <a:p>
            <a:pPr marL="0" indent="0" eaLnBrk="1" hangingPunct="1">
              <a:lnSpc>
                <a:spcPct val="150000"/>
              </a:lnSpc>
              <a:buNone/>
              <a:defRPr/>
            </a:pPr>
            <a:r>
              <a:rPr lang="en-US" altLang="en-US" b="1" dirty="0">
                <a:latin typeface="Candara" panose="020E0502030303020204" pitchFamily="34" charset="0"/>
              </a:rPr>
              <a:t>FD X → </a:t>
            </a:r>
            <a:r>
              <a:rPr lang="en-US" altLang="en-US" b="1" dirty="0" smtClean="0">
                <a:latin typeface="Candara" panose="020E0502030303020204" pitchFamily="34" charset="0"/>
              </a:rPr>
              <a:t>A</a:t>
            </a:r>
          </a:p>
          <a:p>
            <a:pPr marL="0" indent="0" eaLnBrk="1" hangingPunct="1">
              <a:lnSpc>
                <a:spcPct val="150000"/>
              </a:lnSpc>
              <a:buNone/>
              <a:defRPr/>
            </a:pPr>
            <a:endParaRPr lang="en-US" altLang="en-US" b="1" dirty="0">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a:latin typeface="Candara" panose="020E0502030303020204" pitchFamily="34" charset="0"/>
                <a:cs typeface="Arial" panose="020B0604020202020204" pitchFamily="34" charset="0"/>
              </a:rPr>
              <a:t>(a) X is a </a:t>
            </a:r>
            <a:r>
              <a:rPr lang="en-US" altLang="en-US" b="1" dirty="0" err="1">
                <a:latin typeface="Candara" panose="020E0502030303020204" pitchFamily="34" charset="0"/>
                <a:cs typeface="Arial" panose="020B0604020202020204" pitchFamily="34" charset="0"/>
              </a:rPr>
              <a:t>superkey</a:t>
            </a:r>
            <a:r>
              <a:rPr lang="en-US" altLang="en-US" b="1" dirty="0">
                <a:latin typeface="Candara" panose="020E0502030303020204" pitchFamily="34" charset="0"/>
                <a:cs typeface="Arial" panose="020B0604020202020204" pitchFamily="34" charset="0"/>
              </a:rPr>
              <a:t> of R, or </a:t>
            </a:r>
            <a:endParaRPr lang="en-US" altLang="en-US" b="1" dirty="0" smtClean="0">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smtClean="0">
                <a:latin typeface="Candara" panose="020E0502030303020204" pitchFamily="34" charset="0"/>
                <a:cs typeface="Arial" panose="020B0604020202020204" pitchFamily="34" charset="0"/>
              </a:rPr>
              <a:t>(b) A is a prime attribute of R </a:t>
            </a:r>
          </a:p>
          <a:p>
            <a:pPr marL="0" indent="0" eaLnBrk="1" hangingPunct="1">
              <a:lnSpc>
                <a:spcPct val="150000"/>
              </a:lnSpc>
              <a:buNone/>
              <a:defRPr/>
            </a:pPr>
            <a:r>
              <a:rPr lang="en-US" altLang="en-US" sz="3200" dirty="0" smtClean="0">
                <a:latin typeface="Candara" panose="020E0502030303020204" pitchFamily="34" charset="0"/>
              </a:rPr>
              <a:t>The </a:t>
            </a:r>
            <a:r>
              <a:rPr lang="en-US" altLang="en-US" sz="3200" dirty="0" smtClean="0">
                <a:latin typeface="Candara" panose="020E0502030303020204" pitchFamily="34" charset="0"/>
              </a:rPr>
              <a:t>condition (b) </a:t>
            </a:r>
            <a:r>
              <a:rPr lang="en-US" altLang="en-US" sz="3200" dirty="0" smtClean="0">
                <a:latin typeface="Candara" panose="020E0502030303020204" pitchFamily="34" charset="0"/>
              </a:rPr>
              <a:t> </a:t>
            </a:r>
            <a:r>
              <a:rPr lang="en-US" altLang="en-US" sz="3200" dirty="0" smtClean="0">
                <a:solidFill>
                  <a:srgbClr val="990033"/>
                </a:solidFill>
                <a:latin typeface="Candara" panose="020E0502030303020204" pitchFamily="34" charset="0"/>
              </a:rPr>
              <a:t>is </a:t>
            </a:r>
            <a:r>
              <a:rPr lang="en-US" altLang="en-US" sz="3200" dirty="0" smtClean="0">
                <a:solidFill>
                  <a:srgbClr val="990033"/>
                </a:solidFill>
                <a:latin typeface="Candara" panose="020E0502030303020204" pitchFamily="34" charset="0"/>
              </a:rPr>
              <a:t>allowable </a:t>
            </a:r>
            <a:r>
              <a:rPr lang="en-US" altLang="en-US" sz="3200" dirty="0" smtClean="0">
                <a:solidFill>
                  <a:srgbClr val="990033"/>
                </a:solidFill>
                <a:latin typeface="Candara" panose="020E0502030303020204" pitchFamily="34" charset="0"/>
              </a:rPr>
              <a:t>to </a:t>
            </a:r>
            <a:r>
              <a:rPr lang="en-US" altLang="en-US" sz="3200" dirty="0" smtClean="0">
                <a:solidFill>
                  <a:srgbClr val="990033"/>
                </a:solidFill>
                <a:latin typeface="Candara" panose="020E0502030303020204" pitchFamily="34" charset="0"/>
              </a:rPr>
              <a:t>3NF </a:t>
            </a:r>
            <a:r>
              <a:rPr lang="en-US" altLang="en-US" sz="3200" dirty="0">
                <a:solidFill>
                  <a:srgbClr val="990033"/>
                </a:solidFill>
                <a:latin typeface="Candara" panose="020E0502030303020204" pitchFamily="34" charset="0"/>
              </a:rPr>
              <a:t>(“slip through” </a:t>
            </a:r>
            <a:r>
              <a:rPr lang="en-US" altLang="en-US" sz="3200" dirty="0" smtClean="0">
                <a:solidFill>
                  <a:srgbClr val="990033"/>
                </a:solidFill>
                <a:latin typeface="Candara" panose="020E0502030303020204" pitchFamily="34" charset="0"/>
              </a:rPr>
              <a:t>) </a:t>
            </a:r>
            <a:r>
              <a:rPr lang="en-US" altLang="en-US" sz="3200" dirty="0" smtClean="0">
                <a:latin typeface="Candara" panose="020E0502030303020204" pitchFamily="34" charset="0"/>
              </a:rPr>
              <a:t>but not by BCNF </a:t>
            </a:r>
            <a:r>
              <a:rPr lang="en-US" altLang="en-US" sz="3200" dirty="0" smtClean="0">
                <a:latin typeface="Candara" panose="020E0502030303020204" pitchFamily="34" charset="0"/>
              </a:rPr>
              <a:t>which we discuss next. </a:t>
            </a:r>
          </a:p>
          <a:p>
            <a:pPr marL="0" indent="0" eaLnBrk="1" hangingPunct="1">
              <a:lnSpc>
                <a:spcPct val="150000"/>
              </a:lnSpc>
              <a:buFont typeface="Wingdings" panose="05000000000000000000" pitchFamily="2" charset="2"/>
              <a:buNone/>
              <a:defRPr/>
            </a:pPr>
            <a:endParaRPr lang="en-US" altLang="en-US" sz="3200" dirty="0" smtClean="0">
              <a:latin typeface="Candara" panose="020E0502030303020204" pitchFamily="34" charset="0"/>
            </a:endParaRPr>
          </a:p>
        </p:txBody>
      </p:sp>
    </p:spTree>
    <p:extLst>
      <p:ext uri="{BB962C8B-B14F-4D97-AF65-F5344CB8AC3E}">
        <p14:creationId xmlns:p14="http://schemas.microsoft.com/office/powerpoint/2010/main" val="130361392"/>
      </p:ext>
    </p:extLst>
  </p:cSld>
  <p:clrMapOvr>
    <a:masterClrMapping/>
  </p:clrMapOvr>
  <p:transition spd="med"/>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91440" y="602557"/>
            <a:ext cx="9077960" cy="4031873"/>
          </a:xfrm>
          <a:prstGeom prst="rect">
            <a:avLst/>
          </a:prstGeom>
        </p:spPr>
        <p:txBody>
          <a:bodyPr wrap="square">
            <a:spAutoFit/>
          </a:bodyPr>
          <a:lstStyle/>
          <a:p>
            <a:pPr marL="342900" indent="-342900">
              <a:lnSpc>
                <a:spcPct val="150000"/>
              </a:lnSpc>
              <a:buFont typeface="Wingdings" panose="05000000000000000000" pitchFamily="2" charset="2"/>
              <a:buChar char="§"/>
            </a:pPr>
            <a:r>
              <a:rPr lang="en-CA" sz="3200" dirty="0" smtClean="0">
                <a:latin typeface="Candara" panose="020E0502030303020204" pitchFamily="34" charset="0"/>
              </a:rPr>
              <a:t>Also </a:t>
            </a:r>
            <a:r>
              <a:rPr lang="en-CA" sz="3200" dirty="0">
                <a:latin typeface="Candara" panose="020E0502030303020204" pitchFamily="34" charset="0"/>
              </a:rPr>
              <a:t>known as 3.5NF </a:t>
            </a:r>
            <a:endParaRPr lang="en-CA" sz="3200" dirty="0" smtClean="0">
              <a:latin typeface="Candara" panose="020E0502030303020204" pitchFamily="34" charset="0"/>
            </a:endParaRPr>
          </a:p>
          <a:p>
            <a:pPr marL="342900" indent="-342900">
              <a:lnSpc>
                <a:spcPct val="150000"/>
              </a:lnSpc>
              <a:buFont typeface="Wingdings" panose="05000000000000000000" pitchFamily="2" charset="2"/>
              <a:buChar char="§"/>
            </a:pPr>
            <a:r>
              <a:rPr lang="en-CA" sz="3200" dirty="0" smtClean="0">
                <a:latin typeface="Candara" panose="020E0502030303020204" pitchFamily="34" charset="0"/>
              </a:rPr>
              <a:t>Tables </a:t>
            </a:r>
            <a:r>
              <a:rPr lang="en-CA" sz="3200" dirty="0">
                <a:latin typeface="Candara" panose="020E0502030303020204" pitchFamily="34" charset="0"/>
              </a:rPr>
              <a:t>must be in 3NF </a:t>
            </a:r>
            <a:endParaRPr lang="en-CA" sz="3200" dirty="0" smtClean="0">
              <a:latin typeface="Candara" panose="020E0502030303020204" pitchFamily="34" charset="0"/>
            </a:endParaRPr>
          </a:p>
          <a:p>
            <a:pPr marL="342900" indent="-342900">
              <a:lnSpc>
                <a:spcPct val="150000"/>
              </a:lnSpc>
              <a:buFont typeface="Wingdings" panose="05000000000000000000" pitchFamily="2" charset="2"/>
              <a:buChar char="§"/>
            </a:pPr>
            <a:r>
              <a:rPr lang="en-CA" sz="3200" dirty="0" smtClean="0">
                <a:latin typeface="Candara" panose="020E0502030303020204" pitchFamily="34" charset="0"/>
              </a:rPr>
              <a:t>Any </a:t>
            </a:r>
            <a:r>
              <a:rPr lang="en-CA" sz="3200" dirty="0">
                <a:latin typeface="Candara" panose="020E0502030303020204" pitchFamily="34" charset="0"/>
              </a:rPr>
              <a:t>dependency, A → B, A should be the Super key </a:t>
            </a:r>
            <a:endParaRPr lang="en-CA" sz="3200" dirty="0" smtClean="0">
              <a:latin typeface="Candara" panose="020E0502030303020204" pitchFamily="34" charset="0"/>
            </a:endParaRPr>
          </a:p>
          <a:p>
            <a:pPr marL="800100" lvl="1" indent="-342900">
              <a:buFont typeface="Wingdings" panose="05000000000000000000" pitchFamily="2" charset="2"/>
              <a:buChar char="§"/>
            </a:pPr>
            <a:r>
              <a:rPr lang="en-CA" sz="3200" b="1" dirty="0" smtClean="0">
                <a:latin typeface="Candara" panose="020E0502030303020204" pitchFamily="34" charset="0"/>
              </a:rPr>
              <a:t>i.e</a:t>
            </a:r>
            <a:r>
              <a:rPr lang="en-CA" sz="3200" b="1" dirty="0">
                <a:latin typeface="Candara" panose="020E0502030303020204" pitchFamily="34" charset="0"/>
              </a:rPr>
              <a:t>. there must be no dependency on non-prime attributes</a:t>
            </a:r>
            <a:endParaRPr lang="en-US" sz="3200" b="1" dirty="0">
              <a:latin typeface="Candara" panose="020E0502030303020204" pitchFamily="34" charset="0"/>
            </a:endParaRPr>
          </a:p>
        </p:txBody>
      </p:sp>
      <p:sp>
        <p:nvSpPr>
          <p:cNvPr id="4" name="Rectangle 7"/>
          <p:cNvSpPr>
            <a:spLocks noGrp="1" noChangeArrowheads="1"/>
          </p:cNvSpPr>
          <p:nvPr>
            <p:ph idx="1"/>
          </p:nvPr>
        </p:nvSpPr>
        <p:spPr>
          <a:xfrm>
            <a:off x="914400" y="4800600"/>
            <a:ext cx="6629400" cy="1879836"/>
          </a:xfrm>
        </p:spPr>
        <p:txBody>
          <a:bodyPr/>
          <a:lstStyle/>
          <a:p>
            <a:pPr marL="0" indent="0" eaLnBrk="1" hangingPunct="1">
              <a:buNone/>
              <a:defRPr/>
            </a:pPr>
            <a:r>
              <a:rPr lang="en-US" altLang="en-US" b="1" dirty="0" smtClean="0">
                <a:latin typeface="Candara" panose="020E0502030303020204" pitchFamily="34" charset="0"/>
              </a:rPr>
              <a:t>FD: </a:t>
            </a:r>
            <a:r>
              <a:rPr lang="en-US" altLang="en-US" b="1" dirty="0">
                <a:latin typeface="Candara" panose="020E0502030303020204" pitchFamily="34" charset="0"/>
              </a:rPr>
              <a:t>X → </a:t>
            </a:r>
            <a:r>
              <a:rPr lang="en-US" altLang="en-US" b="1" dirty="0" smtClean="0">
                <a:latin typeface="Candara" panose="020E0502030303020204" pitchFamily="34" charset="0"/>
              </a:rPr>
              <a:t>A</a:t>
            </a:r>
          </a:p>
          <a:p>
            <a:pPr marL="0" indent="0" eaLnBrk="1" hangingPunct="1">
              <a:lnSpc>
                <a:spcPct val="150000"/>
              </a:lnSpc>
              <a:buNone/>
              <a:defRPr/>
            </a:pPr>
            <a:r>
              <a:rPr lang="en-US" altLang="en-US" b="1" dirty="0" smtClean="0">
                <a:solidFill>
                  <a:srgbClr val="0070C0"/>
                </a:solidFill>
                <a:latin typeface="Candara" panose="020E0502030303020204" pitchFamily="34" charset="0"/>
                <a:cs typeface="Arial" panose="020B0604020202020204" pitchFamily="34" charset="0"/>
              </a:rPr>
              <a:t>	(</a:t>
            </a:r>
            <a:r>
              <a:rPr lang="en-US" altLang="en-US" b="1" dirty="0">
                <a:solidFill>
                  <a:srgbClr val="0070C0"/>
                </a:solidFill>
                <a:latin typeface="Candara" panose="020E0502030303020204" pitchFamily="34" charset="0"/>
                <a:cs typeface="Arial" panose="020B0604020202020204" pitchFamily="34" charset="0"/>
              </a:rPr>
              <a:t>a) X is a </a:t>
            </a:r>
            <a:r>
              <a:rPr lang="en-US" altLang="en-US" b="1" dirty="0" err="1">
                <a:solidFill>
                  <a:srgbClr val="0070C0"/>
                </a:solidFill>
                <a:latin typeface="Candara" panose="020E0502030303020204" pitchFamily="34" charset="0"/>
                <a:cs typeface="Arial" panose="020B0604020202020204" pitchFamily="34" charset="0"/>
              </a:rPr>
              <a:t>superkey</a:t>
            </a:r>
            <a:r>
              <a:rPr lang="en-US" altLang="en-US" b="1" dirty="0">
                <a:solidFill>
                  <a:srgbClr val="0070C0"/>
                </a:solidFill>
                <a:latin typeface="Candara" panose="020E0502030303020204" pitchFamily="34" charset="0"/>
                <a:cs typeface="Arial" panose="020B0604020202020204" pitchFamily="34" charset="0"/>
              </a:rPr>
              <a:t> of R, or </a:t>
            </a:r>
            <a:endParaRPr lang="en-US" altLang="en-US" b="1" dirty="0" smtClean="0">
              <a:solidFill>
                <a:srgbClr val="0070C0"/>
              </a:solidFill>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smtClean="0">
                <a:solidFill>
                  <a:srgbClr val="0070C0"/>
                </a:solidFill>
                <a:latin typeface="Candara" panose="020E0502030303020204" pitchFamily="34" charset="0"/>
                <a:cs typeface="Arial" panose="020B0604020202020204" pitchFamily="34" charset="0"/>
              </a:rPr>
              <a:t>	(b) A is a prime attribute of R </a:t>
            </a:r>
          </a:p>
        </p:txBody>
      </p:sp>
      <p:sp>
        <p:nvSpPr>
          <p:cNvPr id="5" name="L-Shape 4"/>
          <p:cNvSpPr/>
          <p:nvPr/>
        </p:nvSpPr>
        <p:spPr bwMode="auto">
          <a:xfrm>
            <a:off x="1656080" y="5410200"/>
            <a:ext cx="4800600" cy="1371600"/>
          </a:xfrm>
          <a:prstGeom prst="corner">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2994131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0" y="650241"/>
            <a:ext cx="9077960" cy="1131848"/>
          </a:xfrm>
          <a:prstGeom prst="rect">
            <a:avLst/>
          </a:prstGeom>
        </p:spPr>
        <p:txBody>
          <a:bodyPr wrap="square">
            <a:spAutoFit/>
          </a:bodyPr>
          <a:lstStyle/>
          <a:p>
            <a:pPr marL="342900" indent="-342900">
              <a:lnSpc>
                <a:spcPct val="150000"/>
              </a:lnSpc>
              <a:buFont typeface="Wingdings" panose="05000000000000000000" pitchFamily="2" charset="2"/>
              <a:buChar char="§"/>
            </a:pPr>
            <a:r>
              <a:rPr lang="en-CA" dirty="0" smtClean="0"/>
              <a:t>Any </a:t>
            </a:r>
            <a:r>
              <a:rPr lang="en-CA" dirty="0"/>
              <a:t>dependency, A → B, A should be the Super key </a:t>
            </a:r>
            <a:endParaRPr lang="en-CA" dirty="0" smtClean="0"/>
          </a:p>
          <a:p>
            <a:pPr marL="800100" lvl="1" indent="-342900">
              <a:lnSpc>
                <a:spcPct val="150000"/>
              </a:lnSpc>
              <a:buFont typeface="Wingdings" panose="05000000000000000000" pitchFamily="2" charset="2"/>
              <a:buChar char="§"/>
            </a:pPr>
            <a:r>
              <a:rPr lang="en-CA" dirty="0" smtClean="0"/>
              <a:t>i.e</a:t>
            </a:r>
            <a:r>
              <a:rPr lang="en-CA" dirty="0"/>
              <a:t>. there must be no dependency on non-prime attributes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20712239"/>
              </p:ext>
            </p:extLst>
          </p:nvPr>
        </p:nvGraphicFramePr>
        <p:xfrm>
          <a:off x="685800" y="2001520"/>
          <a:ext cx="7486650" cy="234810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dirty="0">
                          <a:effectLst/>
                        </a:rPr>
                        <a:t>Java</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b="1">
                          <a:effectLst/>
                        </a:rPr>
                        <a:t>C++</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a:effectLst/>
                        </a:rPr>
                        <a:t>Java</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b="1">
                          <a:effectLst/>
                        </a:rPr>
                        <a:t>C#</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dirty="0">
                          <a:effectLst/>
                        </a:rPr>
                        <a:t>Java</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sp>
        <p:nvSpPr>
          <p:cNvPr id="5" name="Rectangle 4"/>
          <p:cNvSpPr/>
          <p:nvPr/>
        </p:nvSpPr>
        <p:spPr>
          <a:xfrm>
            <a:off x="609600" y="4724400"/>
            <a:ext cx="8229600" cy="1200329"/>
          </a:xfrm>
          <a:prstGeom prst="rect">
            <a:avLst/>
          </a:prstGeom>
        </p:spPr>
        <p:txBody>
          <a:bodyPr wrap="square">
            <a:spAutoFit/>
          </a:bodyPr>
          <a:lstStyle/>
          <a:p>
            <a:r>
              <a:rPr lang="en-CA" dirty="0"/>
              <a:t>The table satisfies </a:t>
            </a:r>
            <a:endParaRPr lang="en-CA" dirty="0" smtClean="0"/>
          </a:p>
          <a:p>
            <a:pPr marL="342900" indent="-342900">
              <a:buFont typeface="Wingdings" panose="05000000000000000000" pitchFamily="2" charset="2"/>
              <a:buChar char="§"/>
            </a:pPr>
            <a:r>
              <a:rPr lang="en-CA" dirty="0" smtClean="0"/>
              <a:t>1NF</a:t>
            </a:r>
            <a:r>
              <a:rPr lang="en-CA" dirty="0"/>
              <a:t>, 2NF, and 3NF but not BCNF </a:t>
            </a:r>
            <a:endParaRPr lang="en-CA" dirty="0" smtClean="0"/>
          </a:p>
          <a:p>
            <a:pPr marL="800100" lvl="1" indent="-342900">
              <a:buFont typeface="Wingdings" panose="05000000000000000000" pitchFamily="2" charset="2"/>
              <a:buChar char="§"/>
            </a:pPr>
            <a:r>
              <a:rPr lang="en-CA" dirty="0" smtClean="0"/>
              <a:t>Dependency </a:t>
            </a:r>
            <a:r>
              <a:rPr lang="en-CA" dirty="0"/>
              <a:t>between </a:t>
            </a:r>
            <a:r>
              <a:rPr lang="en-CA" b="1" dirty="0"/>
              <a:t>professor → student</a:t>
            </a:r>
            <a:endParaRPr lang="en-US" b="1" dirty="0"/>
          </a:p>
        </p:txBody>
      </p:sp>
    </p:spTree>
    <p:extLst>
      <p:ext uri="{BB962C8B-B14F-4D97-AF65-F5344CB8AC3E}">
        <p14:creationId xmlns:p14="http://schemas.microsoft.com/office/powerpoint/2010/main" val="1605509065"/>
      </p:ext>
    </p:extLst>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graphicFrame>
        <p:nvGraphicFramePr>
          <p:cNvPr id="4" name="Table 3"/>
          <p:cNvGraphicFramePr>
            <a:graphicFrameLocks noGrp="1"/>
          </p:cNvGraphicFramePr>
          <p:nvPr/>
        </p:nvGraphicFramePr>
        <p:xfrm>
          <a:off x="609600" y="685800"/>
          <a:ext cx="7486650" cy="234810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graphicFrame>
        <p:nvGraphicFramePr>
          <p:cNvPr id="6" name="Table 5"/>
          <p:cNvGraphicFramePr>
            <a:graphicFrameLocks noGrp="1"/>
          </p:cNvGraphicFramePr>
          <p:nvPr/>
        </p:nvGraphicFramePr>
        <p:xfrm>
          <a:off x="609600" y="4495800"/>
          <a:ext cx="3133726" cy="1174053"/>
        </p:xfrm>
        <a:graphic>
          <a:graphicData uri="http://schemas.openxmlformats.org/drawingml/2006/table">
            <a:tbl>
              <a:tblPr firstRow="1" firstCol="1" bandRow="1">
                <a:tableStyleId>{ED083AE6-46FA-4A59-8FB0-9F97EB10719F}</a:tableStyleId>
              </a:tblPr>
              <a:tblGrid>
                <a:gridCol w="1828800">
                  <a:extLst>
                    <a:ext uri="{9D8B030D-6E8A-4147-A177-3AD203B41FA5}">
                      <a16:colId xmlns:a16="http://schemas.microsoft.com/office/drawing/2014/main" val="3716463099"/>
                    </a:ext>
                  </a:extLst>
                </a:gridCol>
                <a:gridCol w="1304926">
                  <a:extLst>
                    <a:ext uri="{9D8B030D-6E8A-4147-A177-3AD203B41FA5}">
                      <a16:colId xmlns:a16="http://schemas.microsoft.com/office/drawing/2014/main" val="3222029339"/>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tc>
                  <a:txBody>
                    <a:bodyPr/>
                    <a:lstStyle/>
                    <a:p>
                      <a:pPr>
                        <a:lnSpc>
                          <a:spcPct val="107000"/>
                        </a:lnSpc>
                        <a:spcAft>
                          <a:spcPts val="0"/>
                        </a:spcAft>
                      </a:pPr>
                      <a:r>
                        <a:rPr lang="en-US" sz="2400" dirty="0" err="1">
                          <a:effectLst/>
                        </a:rPr>
                        <a:t>p_id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extLst>
                  <a:ext uri="{0D108BD9-81ED-4DB2-BD59-A6C34878D82A}">
                    <a16:rowId xmlns:a16="http://schemas.microsoft.com/office/drawing/2014/main" val="3246652405"/>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509427537"/>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3383046822"/>
                  </a:ext>
                </a:extLst>
              </a:tr>
            </a:tbl>
          </a:graphicData>
        </a:graphic>
      </p:graphicFrame>
      <p:graphicFrame>
        <p:nvGraphicFramePr>
          <p:cNvPr id="7" name="Table 6"/>
          <p:cNvGraphicFramePr>
            <a:graphicFrameLocks noGrp="1"/>
          </p:cNvGraphicFramePr>
          <p:nvPr/>
        </p:nvGraphicFramePr>
        <p:xfrm>
          <a:off x="4597400" y="4500880"/>
          <a:ext cx="4048125" cy="1174053"/>
        </p:xfrm>
        <a:graphic>
          <a:graphicData uri="http://schemas.openxmlformats.org/drawingml/2006/table">
            <a:tbl>
              <a:tblPr firstRow="1" firstCol="1" bandRow="1">
                <a:tableStyleId>{00A15C55-8517-42AA-B614-E9B94910E393}</a:tableStyleId>
              </a:tblPr>
              <a:tblGrid>
                <a:gridCol w="841169">
                  <a:extLst>
                    <a:ext uri="{9D8B030D-6E8A-4147-A177-3AD203B41FA5}">
                      <a16:colId xmlns:a16="http://schemas.microsoft.com/office/drawing/2014/main" val="447113342"/>
                    </a:ext>
                  </a:extLst>
                </a:gridCol>
                <a:gridCol w="1857581">
                  <a:extLst>
                    <a:ext uri="{9D8B030D-6E8A-4147-A177-3AD203B41FA5}">
                      <a16:colId xmlns:a16="http://schemas.microsoft.com/office/drawing/2014/main" val="360403362"/>
                    </a:ext>
                  </a:extLst>
                </a:gridCol>
                <a:gridCol w="1349375">
                  <a:extLst>
                    <a:ext uri="{9D8B030D-6E8A-4147-A177-3AD203B41FA5}">
                      <a16:colId xmlns:a16="http://schemas.microsoft.com/office/drawing/2014/main" val="2940149018"/>
                    </a:ext>
                  </a:extLst>
                </a:gridCol>
              </a:tblGrid>
              <a:tr h="365760">
                <a:tc>
                  <a:txBody>
                    <a:bodyPr/>
                    <a:lstStyle/>
                    <a:p>
                      <a:pPr>
                        <a:lnSpc>
                          <a:spcPct val="107000"/>
                        </a:lnSpc>
                        <a:spcAft>
                          <a:spcPts val="0"/>
                        </a:spcAft>
                      </a:pPr>
                      <a:r>
                        <a:rPr lang="en-US" sz="2400" dirty="0" err="1">
                          <a:solidFill>
                            <a:schemeClr val="tx1"/>
                          </a:solidFill>
                          <a:effectLst/>
                        </a:rPr>
                        <a:t>p_id</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professor</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subject</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extLst>
                  <a:ext uri="{0D108BD9-81ED-4DB2-BD59-A6C34878D82A}">
                    <a16:rowId xmlns:a16="http://schemas.microsoft.com/office/drawing/2014/main" val="1788654007"/>
                  </a:ext>
                </a:extLst>
              </a:tr>
              <a:tr h="365760">
                <a:tc>
                  <a:txBody>
                    <a:bodyPr/>
                    <a:lstStyle/>
                    <a:p>
                      <a:pPr>
                        <a:lnSpc>
                          <a:spcPct val="107000"/>
                        </a:lnSpc>
                        <a:spcAft>
                          <a:spcPts val="0"/>
                        </a:spcAft>
                      </a:pPr>
                      <a:r>
                        <a:rPr lang="en-US" sz="2400">
                          <a:solidFill>
                            <a:schemeClr val="tx1"/>
                          </a:solidFill>
                          <a:effectLst/>
                        </a:rPr>
                        <a:t>1</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err="1">
                          <a:solidFill>
                            <a:schemeClr val="tx1"/>
                          </a:solidFill>
                          <a:effectLst/>
                        </a:rPr>
                        <a:t>P.Java</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Java</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7676608"/>
                  </a:ext>
                </a:extLst>
              </a:tr>
              <a:tr h="365760">
                <a:tc>
                  <a:txBody>
                    <a:bodyPr/>
                    <a:lstStyle/>
                    <a:p>
                      <a:pPr>
                        <a:lnSpc>
                          <a:spcPct val="107000"/>
                        </a:lnSpc>
                        <a:spcAft>
                          <a:spcPts val="0"/>
                        </a:spcAft>
                      </a:pPr>
                      <a:r>
                        <a:rPr lang="en-US" sz="2400">
                          <a:solidFill>
                            <a:schemeClr val="tx1"/>
                          </a:solidFill>
                          <a:effectLst/>
                        </a:rPr>
                        <a:t>2</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P.Cpp</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a:solidFill>
                            <a:schemeClr val="tx1"/>
                          </a:solidFill>
                          <a:effectLst/>
                        </a:rPr>
                        <a:t>C++</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7401111"/>
                  </a:ext>
                </a:extLst>
              </a:tr>
            </a:tbl>
          </a:graphicData>
        </a:graphic>
      </p:graphicFrame>
      <p:sp>
        <p:nvSpPr>
          <p:cNvPr id="8" name="Down Arrow 7"/>
          <p:cNvSpPr/>
          <p:nvPr/>
        </p:nvSpPr>
        <p:spPr bwMode="auto">
          <a:xfrm>
            <a:off x="4038600" y="3440459"/>
            <a:ext cx="466725" cy="609600"/>
          </a:xfrm>
          <a:prstGeom prst="downArrow">
            <a:avLst/>
          </a:prstGeom>
          <a:blipFill dpi="0" rotWithShape="0">
            <a:blip r:embed="rId2"/>
            <a:srcRect/>
            <a:tile tx="0" ty="0" sx="100000" sy="100000" flip="none" algn="tl"/>
          </a:blip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405611638"/>
      </p:ext>
    </p:extLst>
  </p:cSld>
  <p:clrMapOvr>
    <a:masterClrMapping/>
  </p:clrMapOvr>
  <p:transition spd="med"/>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6"/>
          <p:cNvSpPr>
            <a:spLocks noGrp="1" noChangeArrowheads="1"/>
          </p:cNvSpPr>
          <p:nvPr>
            <p:ph type="title"/>
          </p:nvPr>
        </p:nvSpPr>
        <p:spPr>
          <a:xfrm>
            <a:off x="0" y="1"/>
            <a:ext cx="9144000" cy="609600"/>
          </a:xfrm>
        </p:spPr>
        <p:txBody>
          <a:bodyPr/>
          <a:lstStyle/>
          <a:p>
            <a:pPr eaLnBrk="1" hangingPunct="1"/>
            <a:r>
              <a:rPr lang="en-US" altLang="en-US" b="1" dirty="0" smtClean="0"/>
              <a:t>5. BCNF (Boyce-</a:t>
            </a:r>
            <a:r>
              <a:rPr lang="en-US" altLang="en-US" b="1" dirty="0" err="1" smtClean="0"/>
              <a:t>Codd</a:t>
            </a:r>
            <a:r>
              <a:rPr lang="en-US" altLang="en-US" b="1" dirty="0" smtClean="0"/>
              <a:t> Normal Form) </a:t>
            </a:r>
          </a:p>
        </p:txBody>
      </p:sp>
      <p:sp>
        <p:nvSpPr>
          <p:cNvPr id="105475" name="Rectangle 7"/>
          <p:cNvSpPr>
            <a:spLocks noGrp="1" noChangeArrowheads="1"/>
          </p:cNvSpPr>
          <p:nvPr>
            <p:ph idx="1"/>
          </p:nvPr>
        </p:nvSpPr>
        <p:spPr>
          <a:xfrm>
            <a:off x="38100" y="685800"/>
            <a:ext cx="9042400" cy="6172200"/>
          </a:xfrm>
        </p:spPr>
        <p:txBody>
          <a:bodyPr/>
          <a:lstStyle/>
          <a:p>
            <a:pPr eaLnBrk="1" hangingPunct="1">
              <a:lnSpc>
                <a:spcPct val="150000"/>
              </a:lnSpc>
            </a:pPr>
            <a:r>
              <a:rPr lang="en-US" altLang="en-US" sz="2700" dirty="0" smtClean="0">
                <a:latin typeface="Candara" panose="020E0502030303020204" pitchFamily="34" charset="0"/>
              </a:rPr>
              <a:t>A relation schema R is in </a:t>
            </a:r>
            <a:r>
              <a:rPr lang="en-US" altLang="en-US" sz="2700" b="1" dirty="0" smtClean="0">
                <a:latin typeface="Candara" panose="020E0502030303020204" pitchFamily="34" charset="0"/>
              </a:rPr>
              <a:t>Boyce-</a:t>
            </a:r>
            <a:r>
              <a:rPr lang="en-US" altLang="en-US" sz="2700" b="1" dirty="0" err="1" smtClean="0">
                <a:latin typeface="Candara" panose="020E0502030303020204" pitchFamily="34" charset="0"/>
              </a:rPr>
              <a:t>Codd</a:t>
            </a:r>
            <a:r>
              <a:rPr lang="en-US" altLang="en-US" sz="2700" b="1" dirty="0" smtClean="0">
                <a:latin typeface="Candara" panose="020E0502030303020204" pitchFamily="34" charset="0"/>
              </a:rPr>
              <a:t> Normal Form (BCNF)</a:t>
            </a:r>
            <a:r>
              <a:rPr lang="en-US" altLang="en-US" sz="2700" dirty="0" smtClean="0">
                <a:latin typeface="Candara" panose="020E0502030303020204" pitchFamily="34" charset="0"/>
              </a:rPr>
              <a:t> </a:t>
            </a:r>
            <a:br>
              <a:rPr lang="en-US" altLang="en-US" sz="2700" dirty="0" smtClean="0">
                <a:latin typeface="Candara" panose="020E0502030303020204" pitchFamily="34" charset="0"/>
              </a:rPr>
            </a:br>
            <a:r>
              <a:rPr lang="en-US" altLang="en-US" sz="2700" dirty="0" smtClean="0">
                <a:latin typeface="Candara" panose="020E0502030303020204" pitchFamily="34" charset="0"/>
              </a:rPr>
              <a:t>if whenever an </a:t>
            </a:r>
            <a:endParaRPr lang="en-US" altLang="en-US" sz="2700" dirty="0" smtClean="0">
              <a:latin typeface="Candara" panose="020E0502030303020204" pitchFamily="34" charset="0"/>
            </a:endParaRPr>
          </a:p>
          <a:p>
            <a:pPr lvl="1" eaLnBrk="1" hangingPunct="1">
              <a:lnSpc>
                <a:spcPct val="150000"/>
              </a:lnSpc>
            </a:pPr>
            <a:r>
              <a:rPr lang="en-US" altLang="en-US" sz="2500" b="1" dirty="0" smtClean="0">
                <a:latin typeface="Candara" panose="020E0502030303020204" pitchFamily="34" charset="0"/>
              </a:rPr>
              <a:t>FD </a:t>
            </a:r>
            <a:r>
              <a:rPr lang="en-US" altLang="en-US" sz="2500" b="1" dirty="0" smtClean="0">
                <a:latin typeface="Candara" panose="020E0502030303020204" pitchFamily="34" charset="0"/>
              </a:rPr>
              <a:t>X → A</a:t>
            </a:r>
            <a:r>
              <a:rPr lang="en-US" altLang="en-US" sz="2500" dirty="0" smtClean="0">
                <a:latin typeface="Candara" panose="020E0502030303020204" pitchFamily="34" charset="0"/>
              </a:rPr>
              <a:t> holds in R, then </a:t>
            </a:r>
            <a:r>
              <a:rPr lang="en-US" altLang="en-US" sz="2500" b="1" dirty="0" smtClean="0">
                <a:latin typeface="Candara" panose="020E0502030303020204" pitchFamily="34" charset="0"/>
              </a:rPr>
              <a:t>X is a </a:t>
            </a:r>
            <a:r>
              <a:rPr lang="en-US" altLang="en-US" sz="2500" b="1" dirty="0" err="1" smtClean="0">
                <a:latin typeface="Candara" panose="020E0502030303020204" pitchFamily="34" charset="0"/>
              </a:rPr>
              <a:t>superkey</a:t>
            </a:r>
            <a:r>
              <a:rPr lang="en-US" altLang="en-US" sz="2500" dirty="0" smtClean="0">
                <a:latin typeface="Candara" panose="020E0502030303020204" pitchFamily="34" charset="0"/>
              </a:rPr>
              <a:t> of R</a:t>
            </a:r>
          </a:p>
          <a:p>
            <a:pPr eaLnBrk="1" hangingPunct="1">
              <a:lnSpc>
                <a:spcPct val="150000"/>
              </a:lnSpc>
            </a:pPr>
            <a:r>
              <a:rPr lang="en-US" altLang="en-US" sz="2700" dirty="0" smtClean="0">
                <a:latin typeface="Candara" panose="020E0502030303020204" pitchFamily="34" charset="0"/>
              </a:rPr>
              <a:t>Each normal form is strictly stronger than the previous one</a:t>
            </a:r>
          </a:p>
          <a:p>
            <a:pPr lvl="1" eaLnBrk="1" hangingPunct="1">
              <a:lnSpc>
                <a:spcPct val="150000"/>
              </a:lnSpc>
            </a:pPr>
            <a:r>
              <a:rPr lang="en-US" altLang="en-US" sz="2700" dirty="0" smtClean="0">
                <a:latin typeface="Candara" panose="020E0502030303020204" pitchFamily="34" charset="0"/>
              </a:rPr>
              <a:t>Every 2NF relation is in 1NF</a:t>
            </a:r>
          </a:p>
          <a:p>
            <a:pPr lvl="1" eaLnBrk="1" hangingPunct="1">
              <a:lnSpc>
                <a:spcPct val="150000"/>
              </a:lnSpc>
            </a:pPr>
            <a:r>
              <a:rPr lang="en-US" altLang="en-US" sz="2700" dirty="0" smtClean="0">
                <a:latin typeface="Candara" panose="020E0502030303020204" pitchFamily="34" charset="0"/>
              </a:rPr>
              <a:t>Every 3NF relation is in 2NF</a:t>
            </a:r>
          </a:p>
          <a:p>
            <a:pPr lvl="1" eaLnBrk="1" hangingPunct="1">
              <a:lnSpc>
                <a:spcPct val="150000"/>
              </a:lnSpc>
            </a:pPr>
            <a:r>
              <a:rPr lang="en-US" altLang="en-US" sz="2700" dirty="0" smtClean="0">
                <a:latin typeface="Candara" panose="020E0502030303020204" pitchFamily="34" charset="0"/>
              </a:rPr>
              <a:t>Every BCNF relation is in 3NF</a:t>
            </a:r>
          </a:p>
          <a:p>
            <a:pPr eaLnBrk="1" hangingPunct="1">
              <a:lnSpc>
                <a:spcPct val="150000"/>
              </a:lnSpc>
            </a:pPr>
            <a:r>
              <a:rPr lang="en-US" altLang="en-US" sz="2700" dirty="0" smtClean="0">
                <a:latin typeface="Candara" panose="020E0502030303020204" pitchFamily="34" charset="0"/>
              </a:rPr>
              <a:t>Hence </a:t>
            </a:r>
            <a:r>
              <a:rPr lang="en-US" altLang="en-US" sz="2700" dirty="0" smtClean="0">
                <a:latin typeface="Candara" panose="020E0502030303020204" pitchFamily="34" charset="0"/>
              </a:rPr>
              <a:t>BCNF is considered a </a:t>
            </a:r>
            <a:r>
              <a:rPr lang="en-US" altLang="en-US" sz="2700" dirty="0" smtClean="0">
                <a:solidFill>
                  <a:srgbClr val="990033"/>
                </a:solidFill>
                <a:latin typeface="Candara" panose="020E0502030303020204" pitchFamily="34" charset="0"/>
              </a:rPr>
              <a:t>stronger form of 3NF</a:t>
            </a:r>
          </a:p>
        </p:txBody>
      </p:sp>
    </p:spTree>
    <p:extLst>
      <p:ext uri="{BB962C8B-B14F-4D97-AF65-F5344CB8AC3E}">
        <p14:creationId xmlns:p14="http://schemas.microsoft.com/office/powerpoint/2010/main" val="2385150857"/>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6"/>
          <p:cNvSpPr>
            <a:spLocks noGrp="1" noChangeArrowheads="1"/>
          </p:cNvSpPr>
          <p:nvPr>
            <p:ph type="title"/>
          </p:nvPr>
        </p:nvSpPr>
        <p:spPr>
          <a:xfrm>
            <a:off x="0" y="1"/>
            <a:ext cx="9144000" cy="685799"/>
          </a:xfrm>
        </p:spPr>
        <p:txBody>
          <a:bodyPr/>
          <a:lstStyle/>
          <a:p>
            <a:pPr eaLnBrk="1" hangingPunct="1"/>
            <a:r>
              <a:rPr lang="en-US" altLang="en-US" sz="2700" dirty="0" smtClean="0"/>
              <a:t>Definitions of Keys and Attributes Participating in Keys (2)</a:t>
            </a:r>
          </a:p>
        </p:txBody>
      </p:sp>
      <p:sp>
        <p:nvSpPr>
          <p:cNvPr id="72707" name="Rectangle 7"/>
          <p:cNvSpPr>
            <a:spLocks noGrp="1" noChangeArrowheads="1"/>
          </p:cNvSpPr>
          <p:nvPr>
            <p:ph idx="1"/>
          </p:nvPr>
        </p:nvSpPr>
        <p:spPr>
          <a:xfrm>
            <a:off x="44450" y="748747"/>
            <a:ext cx="9042400" cy="5943600"/>
          </a:xfrm>
        </p:spPr>
        <p:txBody>
          <a:bodyPr/>
          <a:lstStyle/>
          <a:p>
            <a:pPr eaLnBrk="1" hangingPunct="1">
              <a:lnSpc>
                <a:spcPct val="150000"/>
              </a:lnSpc>
            </a:pPr>
            <a:r>
              <a:rPr lang="en-US" altLang="en-US" dirty="0" smtClean="0">
                <a:latin typeface="+mj-lt"/>
              </a:rPr>
              <a:t>If a relation schema has more than one key, each is called a </a:t>
            </a:r>
            <a:r>
              <a:rPr lang="en-US" altLang="en-US" b="1" dirty="0" smtClean="0">
                <a:latin typeface="+mj-lt"/>
              </a:rPr>
              <a:t>candidate</a:t>
            </a:r>
            <a:r>
              <a:rPr lang="en-US" altLang="en-US" dirty="0" smtClean="0">
                <a:latin typeface="+mj-lt"/>
              </a:rPr>
              <a:t> key.</a:t>
            </a:r>
          </a:p>
          <a:p>
            <a:pPr lvl="1" eaLnBrk="1" hangingPunct="1">
              <a:lnSpc>
                <a:spcPct val="150000"/>
              </a:lnSpc>
            </a:pPr>
            <a:r>
              <a:rPr lang="en-US" altLang="en-US" sz="2800" dirty="0" smtClean="0">
                <a:latin typeface="+mj-lt"/>
              </a:rPr>
              <a:t>One of the candidate keys is </a:t>
            </a:r>
            <a:r>
              <a:rPr lang="en-US" altLang="en-US" sz="2800" i="1" dirty="0" smtClean="0">
                <a:latin typeface="+mj-lt"/>
              </a:rPr>
              <a:t>arbitrarily</a:t>
            </a:r>
            <a:r>
              <a:rPr lang="en-US" altLang="en-US" sz="2800" dirty="0" smtClean="0">
                <a:latin typeface="+mj-lt"/>
              </a:rPr>
              <a:t> designated to be the </a:t>
            </a:r>
            <a:r>
              <a:rPr lang="en-US" altLang="en-US" sz="2800" b="1" dirty="0" smtClean="0">
                <a:latin typeface="+mj-lt"/>
              </a:rPr>
              <a:t>primary key</a:t>
            </a:r>
            <a:r>
              <a:rPr lang="en-US" altLang="en-US" sz="2800" dirty="0" smtClean="0">
                <a:latin typeface="+mj-lt"/>
              </a:rPr>
              <a:t>, and the others are called </a:t>
            </a:r>
            <a:r>
              <a:rPr lang="en-US" altLang="en-US" sz="2800" b="1" dirty="0" smtClean="0">
                <a:latin typeface="+mj-lt"/>
              </a:rPr>
              <a:t>secondary keys</a:t>
            </a:r>
            <a:r>
              <a:rPr lang="en-US" altLang="en-US" sz="2800" dirty="0" smtClean="0">
                <a:latin typeface="+mj-lt"/>
              </a:rPr>
              <a:t>.</a:t>
            </a:r>
          </a:p>
          <a:p>
            <a:pPr eaLnBrk="1" hangingPunct="1">
              <a:lnSpc>
                <a:spcPct val="150000"/>
              </a:lnSpc>
            </a:pPr>
            <a:r>
              <a:rPr lang="en-US" altLang="en-US" dirty="0" smtClean="0">
                <a:latin typeface="+mj-lt"/>
              </a:rPr>
              <a:t>A </a:t>
            </a:r>
            <a:r>
              <a:rPr lang="en-US" altLang="en-US" b="1" dirty="0" smtClean="0">
                <a:latin typeface="+mj-lt"/>
              </a:rPr>
              <a:t>Prime attribute</a:t>
            </a:r>
            <a:r>
              <a:rPr lang="en-US" altLang="en-US" dirty="0" smtClean="0">
                <a:latin typeface="+mj-lt"/>
              </a:rPr>
              <a:t> </a:t>
            </a:r>
          </a:p>
          <a:p>
            <a:pPr lvl="1" eaLnBrk="1" hangingPunct="1">
              <a:lnSpc>
                <a:spcPct val="150000"/>
              </a:lnSpc>
            </a:pPr>
            <a:r>
              <a:rPr lang="en-US" altLang="en-US" dirty="0" smtClean="0">
                <a:latin typeface="+mj-lt"/>
              </a:rPr>
              <a:t>a member of </a:t>
            </a:r>
            <a:r>
              <a:rPr lang="en-US" altLang="en-US" i="1" dirty="0" smtClean="0">
                <a:latin typeface="+mj-lt"/>
              </a:rPr>
              <a:t>some</a:t>
            </a:r>
            <a:r>
              <a:rPr lang="en-US" altLang="en-US" dirty="0" smtClean="0">
                <a:latin typeface="+mj-lt"/>
              </a:rPr>
              <a:t> candidate key</a:t>
            </a:r>
          </a:p>
          <a:p>
            <a:pPr eaLnBrk="1" hangingPunct="1">
              <a:lnSpc>
                <a:spcPct val="150000"/>
              </a:lnSpc>
            </a:pPr>
            <a:r>
              <a:rPr lang="en-US" altLang="en-US" dirty="0" smtClean="0">
                <a:latin typeface="+mj-lt"/>
              </a:rPr>
              <a:t>A </a:t>
            </a:r>
            <a:r>
              <a:rPr lang="en-US" altLang="en-US" b="1" dirty="0" smtClean="0">
                <a:latin typeface="+mj-lt"/>
              </a:rPr>
              <a:t>Nonprime attribute</a:t>
            </a:r>
            <a:r>
              <a:rPr lang="en-US" altLang="en-US" dirty="0" smtClean="0">
                <a:latin typeface="+mj-lt"/>
              </a:rPr>
              <a:t> is not a prime attribute</a:t>
            </a:r>
          </a:p>
          <a:p>
            <a:pPr lvl="1" eaLnBrk="1" hangingPunct="1">
              <a:lnSpc>
                <a:spcPct val="150000"/>
              </a:lnSpc>
            </a:pPr>
            <a:r>
              <a:rPr lang="en-US" altLang="en-US" dirty="0" smtClean="0">
                <a:latin typeface="+mj-lt"/>
              </a:rPr>
              <a:t>it is not a member of any candidate key. </a:t>
            </a:r>
          </a:p>
        </p:txBody>
      </p:sp>
    </p:spTree>
    <p:extLst>
      <p:ext uri="{BB962C8B-B14F-4D97-AF65-F5344CB8AC3E}">
        <p14:creationId xmlns:p14="http://schemas.microsoft.com/office/powerpoint/2010/main" val="4016018854"/>
      </p:ext>
    </p:extLst>
  </p:cSld>
  <p:clrMapOvr>
    <a:masterClrMapping/>
  </p:clrMapOvr>
  <p:transition spd="med"/>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9"/>
          <p:cNvSpPr>
            <a:spLocks noGrp="1" noChangeArrowheads="1"/>
          </p:cNvSpPr>
          <p:nvPr>
            <p:ph type="title"/>
          </p:nvPr>
        </p:nvSpPr>
        <p:spPr>
          <a:xfrm>
            <a:off x="0" y="1"/>
            <a:ext cx="9144000" cy="685799"/>
          </a:xfrm>
        </p:spPr>
        <p:txBody>
          <a:bodyPr anchor="ctr"/>
          <a:lstStyle/>
          <a:p>
            <a:pPr eaLnBrk="1" hangingPunct="1"/>
            <a:r>
              <a:rPr lang="en-US" altLang="en-US" sz="2800" b="1" dirty="0" smtClean="0">
                <a:effectLst>
                  <a:outerShdw blurRad="38100" dist="38100" dir="2700000" algn="tl">
                    <a:srgbClr val="000000">
                      <a:alpha val="43137"/>
                    </a:srgbClr>
                  </a:outerShdw>
                </a:effectLst>
              </a:rPr>
              <a:t>Boyce-</a:t>
            </a:r>
            <a:r>
              <a:rPr lang="en-US" altLang="en-US" sz="2800" b="1" dirty="0" err="1" smtClean="0">
                <a:effectLst>
                  <a:outerShdw blurRad="38100" dist="38100" dir="2700000" algn="tl">
                    <a:srgbClr val="000000">
                      <a:alpha val="43137"/>
                    </a:srgbClr>
                  </a:outerShdw>
                </a:effectLst>
              </a:rPr>
              <a:t>Codd</a:t>
            </a:r>
            <a:r>
              <a:rPr lang="en-US" altLang="en-US" sz="3200" b="1" dirty="0" smtClean="0"/>
              <a:t> normal form</a:t>
            </a:r>
          </a:p>
        </p:txBody>
      </p:sp>
      <p:sp>
        <p:nvSpPr>
          <p:cNvPr id="6" name="Title 1"/>
          <p:cNvSpPr txBox="1">
            <a:spLocks/>
          </p:cNvSpPr>
          <p:nvPr/>
        </p:nvSpPr>
        <p:spPr bwMode="auto">
          <a:xfrm>
            <a:off x="3251430" y="2874082"/>
            <a:ext cx="3163957" cy="43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70C0"/>
                </a:solidFill>
                <a:effectLst>
                  <a:outerShdw blurRad="38100" dist="38100" dir="2700000" algn="tl">
                    <a:srgbClr val="000000">
                      <a:alpha val="43137"/>
                    </a:srgbClr>
                  </a:outerShdw>
                </a:effectLst>
                <a:latin typeface="Verdana" panose="020B0604030504040204" pitchFamily="34" charset="0"/>
              </a:rPr>
              <a:t>R is in 3NF   </a:t>
            </a:r>
            <a:endParaRPr lang="en-US" altLang="en-US" sz="2400" b="1" i="0" dirty="0">
              <a:solidFill>
                <a:srgbClr val="0070C0"/>
              </a:solidFill>
              <a:effectLst>
                <a:outerShdw blurRad="38100" dist="38100" dir="2700000" algn="tl">
                  <a:srgbClr val="000000">
                    <a:alpha val="43137"/>
                  </a:srgbClr>
                </a:outerShdw>
              </a:effectLst>
              <a:latin typeface="Verdana" panose="020B0604030504040204" pitchFamily="34" charset="0"/>
            </a:endParaRPr>
          </a:p>
        </p:txBody>
      </p:sp>
      <p:pic>
        <p:nvPicPr>
          <p:cNvPr id="7"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9711" t="76158" r="65042"/>
          <a:stretch/>
        </p:blipFill>
        <p:spPr bwMode="auto">
          <a:xfrm>
            <a:off x="76200" y="762000"/>
            <a:ext cx="2743200" cy="2112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p:cNvGraphicFramePr>
            <a:graphicFrameLocks noGrp="1"/>
          </p:cNvGraphicFramePr>
          <p:nvPr>
            <p:extLst>
              <p:ext uri="{D42A27DB-BD31-4B8C-83A1-F6EECF244321}">
                <p14:modId xmlns:p14="http://schemas.microsoft.com/office/powerpoint/2010/main" val="3425620520"/>
              </p:ext>
            </p:extLst>
          </p:nvPr>
        </p:nvGraphicFramePr>
        <p:xfrm>
          <a:off x="3356415" y="1334057"/>
          <a:ext cx="5334001" cy="1371600"/>
        </p:xfrm>
        <a:graphic>
          <a:graphicData uri="http://schemas.openxmlformats.org/drawingml/2006/table">
            <a:tbl>
              <a:tblPr firstRow="1" bandRow="1">
                <a:tableStyleId>{5C22544A-7EE6-4342-B048-85BDC9FD1C3A}</a:tableStyleId>
              </a:tblPr>
              <a:tblGrid>
                <a:gridCol w="3731003">
                  <a:extLst>
                    <a:ext uri="{9D8B030D-6E8A-4147-A177-3AD203B41FA5}">
                      <a16:colId xmlns:a16="http://schemas.microsoft.com/office/drawing/2014/main" val="2103836065"/>
                    </a:ext>
                  </a:extLst>
                </a:gridCol>
                <a:gridCol w="801499">
                  <a:extLst>
                    <a:ext uri="{9D8B030D-6E8A-4147-A177-3AD203B41FA5}">
                      <a16:colId xmlns:a16="http://schemas.microsoft.com/office/drawing/2014/main" val="116476508"/>
                    </a:ext>
                  </a:extLst>
                </a:gridCol>
                <a:gridCol w="801499">
                  <a:extLst>
                    <a:ext uri="{9D8B030D-6E8A-4147-A177-3AD203B41FA5}">
                      <a16:colId xmlns:a16="http://schemas.microsoft.com/office/drawing/2014/main" val="1414647240"/>
                    </a:ext>
                  </a:extLst>
                </a:gridCol>
              </a:tblGrid>
              <a:tr h="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A is a prime attribute of R</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X</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smtClean="0">
                          <a:latin typeface="Candara" panose="020E0502030303020204" pitchFamily="34" charset="0"/>
                        </a:rPr>
                        <a:t>YES</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bl>
          </a:graphicData>
        </a:graphic>
      </p:graphicFrame>
      <p:sp>
        <p:nvSpPr>
          <p:cNvPr id="9" name="Rectangle 8"/>
          <p:cNvSpPr/>
          <p:nvPr/>
        </p:nvSpPr>
        <p:spPr bwMode="auto">
          <a:xfrm>
            <a:off x="7091680" y="1826267"/>
            <a:ext cx="785935" cy="392496"/>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0" name="Rectangle 9"/>
          <p:cNvSpPr/>
          <p:nvPr/>
        </p:nvSpPr>
        <p:spPr bwMode="auto">
          <a:xfrm>
            <a:off x="7091680" y="2278722"/>
            <a:ext cx="785935" cy="392496"/>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7903015" y="1826266"/>
            <a:ext cx="787401" cy="392497"/>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Rectangle 11"/>
          <p:cNvSpPr/>
          <p:nvPr/>
        </p:nvSpPr>
        <p:spPr bwMode="auto">
          <a:xfrm>
            <a:off x="7903015" y="2267341"/>
            <a:ext cx="787401" cy="403877"/>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Title 1"/>
          <p:cNvSpPr txBox="1">
            <a:spLocks/>
          </p:cNvSpPr>
          <p:nvPr/>
        </p:nvSpPr>
        <p:spPr bwMode="auto">
          <a:xfrm>
            <a:off x="3310695" y="803451"/>
            <a:ext cx="1764225" cy="5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b="1" i="0" dirty="0" smtClean="0">
                <a:solidFill>
                  <a:srgbClr val="000000"/>
                </a:solidFill>
                <a:latin typeface="Verdana" panose="020B0604030504040204" pitchFamily="34" charset="0"/>
              </a:rPr>
              <a:t>Is R in 3NF</a:t>
            </a:r>
            <a:r>
              <a:rPr lang="en-US" altLang="en-US" sz="1800" b="1" dirty="0" smtClean="0">
                <a:solidFill>
                  <a:srgbClr val="000000"/>
                </a:solidFill>
                <a:latin typeface="Verdana" panose="020B0604030504040204" pitchFamily="34" charset="0"/>
              </a:rPr>
              <a:t>?</a:t>
            </a:r>
            <a:endParaRPr lang="en-US" altLang="en-US" sz="1800" b="1" i="0" dirty="0">
              <a:solidFill>
                <a:srgbClr val="000000"/>
              </a:solidFill>
              <a:latin typeface="Verdana" panose="020B0604030504040204" pitchFamily="34" charset="0"/>
            </a:endParaRPr>
          </a:p>
        </p:txBody>
      </p:sp>
      <p:sp>
        <p:nvSpPr>
          <p:cNvPr id="17" name="Title 1"/>
          <p:cNvSpPr txBox="1">
            <a:spLocks/>
          </p:cNvSpPr>
          <p:nvPr/>
        </p:nvSpPr>
        <p:spPr bwMode="auto">
          <a:xfrm>
            <a:off x="5194509" y="5205352"/>
            <a:ext cx="3657600" cy="67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b="1" i="0" dirty="0" smtClean="0">
                <a:solidFill>
                  <a:srgbClr val="0070C0"/>
                </a:solidFill>
                <a:effectLst>
                  <a:outerShdw blurRad="38100" dist="38100" dir="2700000" algn="tl">
                    <a:srgbClr val="000000">
                      <a:alpha val="43137"/>
                    </a:srgbClr>
                  </a:outerShdw>
                </a:effectLst>
                <a:latin typeface="Verdana" panose="020B0604030504040204" pitchFamily="34" charset="0"/>
              </a:rPr>
              <a:t>R is not </a:t>
            </a:r>
            <a:r>
              <a:rPr lang="en-US" altLang="en-US" b="1" i="0" dirty="0">
                <a:solidFill>
                  <a:srgbClr val="0070C0"/>
                </a:solidFill>
                <a:effectLst>
                  <a:outerShdw blurRad="38100" dist="38100" dir="2700000" algn="tl">
                    <a:srgbClr val="000000">
                      <a:alpha val="43137"/>
                    </a:srgbClr>
                  </a:outerShdw>
                </a:effectLst>
                <a:latin typeface="Verdana" panose="020B0604030504040204" pitchFamily="34" charset="0"/>
              </a:rPr>
              <a:t>in </a:t>
            </a:r>
            <a:r>
              <a:rPr lang="en-US" altLang="en-US" b="1" i="0" dirty="0" smtClean="0">
                <a:solidFill>
                  <a:srgbClr val="0070C0"/>
                </a:solidFill>
                <a:effectLst>
                  <a:outerShdw blurRad="38100" dist="38100" dir="2700000" algn="tl">
                    <a:srgbClr val="000000">
                      <a:alpha val="43137"/>
                    </a:srgbClr>
                  </a:outerShdw>
                </a:effectLst>
                <a:latin typeface="Verdana" panose="020B0604030504040204" pitchFamily="34" charset="0"/>
              </a:rPr>
              <a:t>BCNF.</a:t>
            </a:r>
            <a:endParaRPr lang="en-US" altLang="en-US" b="1" i="0" dirty="0">
              <a:solidFill>
                <a:srgbClr val="0070C0"/>
              </a:solidFill>
              <a:effectLst>
                <a:outerShdw blurRad="38100" dist="38100" dir="2700000" algn="tl">
                  <a:srgbClr val="000000">
                    <a:alpha val="43137"/>
                  </a:srgbClr>
                </a:outerShdw>
              </a:effectLst>
              <a:latin typeface="Verdana" panose="020B0604030504040204" pitchFamily="34" charset="0"/>
            </a:endParaRPr>
          </a:p>
        </p:txBody>
      </p:sp>
      <p:sp>
        <p:nvSpPr>
          <p:cNvPr id="18" name="Title 1"/>
          <p:cNvSpPr txBox="1">
            <a:spLocks/>
          </p:cNvSpPr>
          <p:nvPr/>
        </p:nvSpPr>
        <p:spPr bwMode="auto">
          <a:xfrm>
            <a:off x="0" y="4343400"/>
            <a:ext cx="2450025" cy="5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b="1" i="0" dirty="0" smtClean="0">
                <a:solidFill>
                  <a:srgbClr val="000000"/>
                </a:solidFill>
                <a:latin typeface="Verdana" panose="020B0604030504040204" pitchFamily="34" charset="0"/>
              </a:rPr>
              <a:t>Is R in </a:t>
            </a:r>
            <a:r>
              <a:rPr lang="en-US" altLang="en-US" sz="1800" b="1" dirty="0" smtClean="0">
                <a:solidFill>
                  <a:srgbClr val="000000"/>
                </a:solidFill>
                <a:latin typeface="Verdana" panose="020B0604030504040204" pitchFamily="34" charset="0"/>
              </a:rPr>
              <a:t>BC</a:t>
            </a:r>
            <a:r>
              <a:rPr lang="en-US" altLang="en-US" sz="1800" b="1" i="0" dirty="0" smtClean="0">
                <a:solidFill>
                  <a:srgbClr val="000000"/>
                </a:solidFill>
                <a:latin typeface="Verdana" panose="020B0604030504040204" pitchFamily="34" charset="0"/>
              </a:rPr>
              <a:t>NF</a:t>
            </a:r>
            <a:r>
              <a:rPr lang="en-US" altLang="en-US" sz="1800" b="1" dirty="0" smtClean="0">
                <a:solidFill>
                  <a:srgbClr val="000000"/>
                </a:solidFill>
                <a:latin typeface="Verdana" panose="020B0604030504040204" pitchFamily="34" charset="0"/>
              </a:rPr>
              <a:t>?</a:t>
            </a:r>
            <a:endParaRPr lang="en-US" altLang="en-US" sz="1800" b="1" i="0" dirty="0">
              <a:solidFill>
                <a:srgbClr val="000000"/>
              </a:solidFill>
              <a:latin typeface="Verdana" panose="020B0604030504040204" pitchFamily="34" charset="0"/>
            </a:endParaRPr>
          </a:p>
        </p:txBody>
      </p:sp>
      <p:graphicFrame>
        <p:nvGraphicFramePr>
          <p:cNvPr id="19" name="Table 18"/>
          <p:cNvGraphicFramePr>
            <a:graphicFrameLocks noGrp="1"/>
          </p:cNvGraphicFramePr>
          <p:nvPr>
            <p:extLst>
              <p:ext uri="{D42A27DB-BD31-4B8C-83A1-F6EECF244321}">
                <p14:modId xmlns:p14="http://schemas.microsoft.com/office/powerpoint/2010/main" val="1733244490"/>
              </p:ext>
            </p:extLst>
          </p:nvPr>
        </p:nvGraphicFramePr>
        <p:xfrm>
          <a:off x="107563" y="4948785"/>
          <a:ext cx="4845437" cy="914400"/>
        </p:xfrm>
        <a:graphic>
          <a:graphicData uri="http://schemas.openxmlformats.org/drawingml/2006/table">
            <a:tbl>
              <a:tblPr firstRow="1" bandRow="1">
                <a:tableStyleId>{5C22544A-7EE6-4342-B048-85BDC9FD1C3A}</a:tableStyleId>
              </a:tblPr>
              <a:tblGrid>
                <a:gridCol w="3147449">
                  <a:extLst>
                    <a:ext uri="{9D8B030D-6E8A-4147-A177-3AD203B41FA5}">
                      <a16:colId xmlns:a16="http://schemas.microsoft.com/office/drawing/2014/main" val="2103836065"/>
                    </a:ext>
                  </a:extLst>
                </a:gridCol>
                <a:gridCol w="872295">
                  <a:extLst>
                    <a:ext uri="{9D8B030D-6E8A-4147-A177-3AD203B41FA5}">
                      <a16:colId xmlns:a16="http://schemas.microsoft.com/office/drawing/2014/main" val="116476508"/>
                    </a:ext>
                  </a:extLst>
                </a:gridCol>
                <a:gridCol w="825693">
                  <a:extLst>
                    <a:ext uri="{9D8B030D-6E8A-4147-A177-3AD203B41FA5}">
                      <a16:colId xmlns:a16="http://schemas.microsoft.com/office/drawing/2014/main" val="1414647240"/>
                    </a:ext>
                  </a:extLst>
                </a:gridCol>
              </a:tblGrid>
              <a:tr h="30480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20" name="Rectangle 19"/>
          <p:cNvSpPr/>
          <p:nvPr/>
        </p:nvSpPr>
        <p:spPr bwMode="auto">
          <a:xfrm>
            <a:off x="3320855" y="5477848"/>
            <a:ext cx="685801"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1" name="Rectangle 20"/>
          <p:cNvSpPr/>
          <p:nvPr/>
        </p:nvSpPr>
        <p:spPr bwMode="auto">
          <a:xfrm>
            <a:off x="4238005" y="5468953"/>
            <a:ext cx="595404"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3" name="Rectangle 22"/>
          <p:cNvSpPr/>
          <p:nvPr/>
        </p:nvSpPr>
        <p:spPr>
          <a:xfrm>
            <a:off x="107563" y="6032027"/>
            <a:ext cx="6826637" cy="553998"/>
          </a:xfrm>
          <a:prstGeom prst="rect">
            <a:avLst/>
          </a:prstGeom>
        </p:spPr>
        <p:txBody>
          <a:bodyPr wrap="square">
            <a:spAutoFit/>
          </a:bodyPr>
          <a:lstStyle/>
          <a:p>
            <a:pPr eaLnBrk="1" hangingPunct="1">
              <a:lnSpc>
                <a:spcPct val="150000"/>
              </a:lnSpc>
              <a:defRPr/>
            </a:pPr>
            <a:r>
              <a:rPr lang="en-US" altLang="en-US" sz="2000" b="1" dirty="0" smtClean="0"/>
              <a:t>FD5 (C </a:t>
            </a:r>
            <a:r>
              <a:rPr lang="en-US" altLang="en-US" sz="2000" b="1" dirty="0" smtClean="0">
                <a:sym typeface="Wingdings" panose="05000000000000000000" pitchFamily="2" charset="2"/>
              </a:rPr>
              <a:t> B</a:t>
            </a:r>
            <a:r>
              <a:rPr lang="en-US" altLang="en-US" sz="2000" b="1" dirty="0" smtClean="0"/>
              <a:t>) </a:t>
            </a:r>
            <a:r>
              <a:rPr lang="en-US" altLang="en-US" sz="2000" dirty="0"/>
              <a:t>violates </a:t>
            </a:r>
            <a:r>
              <a:rPr lang="en-US" altLang="en-US" sz="2000" dirty="0" smtClean="0"/>
              <a:t>BCNF </a:t>
            </a:r>
            <a:r>
              <a:rPr lang="en-US" altLang="en-US" sz="2000" dirty="0"/>
              <a:t>because </a:t>
            </a:r>
            <a:r>
              <a:rPr lang="en-US" altLang="en-US" sz="2000" b="1" dirty="0" smtClean="0"/>
              <a:t>C</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sp>
        <p:nvSpPr>
          <p:cNvPr id="2" name="Rectangle 1"/>
          <p:cNvSpPr/>
          <p:nvPr/>
        </p:nvSpPr>
        <p:spPr bwMode="auto">
          <a:xfrm>
            <a:off x="0" y="3639234"/>
            <a:ext cx="9144000" cy="80335"/>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4238083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mph" presetSubtype="2" fill="hold" nodeType="clickEffect">
                                  <p:stCondLst>
                                    <p:cond delay="0"/>
                                  </p:stCondLst>
                                  <p:childTnLst>
                                    <p:animClr clrSpc="rgb" dir="cw">
                                      <p:cBhvr>
                                        <p:cTn id="22" dur="500" fill="hold"/>
                                        <p:tgtEl>
                                          <p:spTgt spid="9"/>
                                        </p:tgtEl>
                                        <p:attrNameLst>
                                          <p:attrName>fillcolor</p:attrName>
                                        </p:attrNameLst>
                                      </p:cBhvr>
                                      <p:to>
                                        <a:schemeClr val="accent2"/>
                                      </p:to>
                                    </p:animClr>
                                    <p:set>
                                      <p:cBhvr>
                                        <p:cTn id="23" dur="500" fill="hold"/>
                                        <p:tgtEl>
                                          <p:spTgt spid="9"/>
                                        </p:tgtEl>
                                        <p:attrNameLst>
                                          <p:attrName>fill.type</p:attrName>
                                        </p:attrNameLst>
                                      </p:cBhvr>
                                      <p:to>
                                        <p:strVal val="solid"/>
                                      </p:to>
                                    </p:set>
                                    <p:set>
                                      <p:cBhvr>
                                        <p:cTn id="24" dur="500" fill="hold"/>
                                        <p:tgtEl>
                                          <p:spTgt spid="9"/>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mph" presetSubtype="2" fill="hold" nodeType="clickEffect">
                                  <p:stCondLst>
                                    <p:cond delay="0"/>
                                  </p:stCondLst>
                                  <p:childTnLst>
                                    <p:animClr clrSpc="rgb" dir="cw">
                                      <p:cBhvr>
                                        <p:cTn id="32" dur="500" fill="hold"/>
                                        <p:tgtEl>
                                          <p:spTgt spid="10"/>
                                        </p:tgtEl>
                                        <p:attrNameLst>
                                          <p:attrName>fillcolor</p:attrName>
                                        </p:attrNameLst>
                                      </p:cBhvr>
                                      <p:to>
                                        <a:schemeClr val="accent2"/>
                                      </p:to>
                                    </p:animClr>
                                    <p:set>
                                      <p:cBhvr>
                                        <p:cTn id="33" dur="500" fill="hold"/>
                                        <p:tgtEl>
                                          <p:spTgt spid="10"/>
                                        </p:tgtEl>
                                        <p:attrNameLst>
                                          <p:attrName>fill.type</p:attrName>
                                        </p:attrNameLst>
                                      </p:cBhvr>
                                      <p:to>
                                        <p:strVal val="solid"/>
                                      </p:to>
                                    </p:set>
                                    <p:set>
                                      <p:cBhvr>
                                        <p:cTn id="34" dur="500" fill="hold"/>
                                        <p:tgtEl>
                                          <p:spTgt spid="10"/>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500" fill="hold"/>
                                        <p:tgtEl>
                                          <p:spTgt spid="11"/>
                                        </p:tgtEl>
                                        <p:attrNameLst>
                                          <p:attrName>fillcolor</p:attrName>
                                        </p:attrNameLst>
                                      </p:cBhvr>
                                      <p:to>
                                        <a:schemeClr val="accent2"/>
                                      </p:to>
                                    </p:animClr>
                                    <p:set>
                                      <p:cBhvr>
                                        <p:cTn id="43" dur="500" fill="hold"/>
                                        <p:tgtEl>
                                          <p:spTgt spid="11"/>
                                        </p:tgtEl>
                                        <p:attrNameLst>
                                          <p:attrName>fill.type</p:attrName>
                                        </p:attrNameLst>
                                      </p:cBhvr>
                                      <p:to>
                                        <p:strVal val="solid"/>
                                      </p:to>
                                    </p:set>
                                    <p:set>
                                      <p:cBhvr>
                                        <p:cTn id="44" dur="500" fill="hold"/>
                                        <p:tgtEl>
                                          <p:spTgt spid="11"/>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500" fill="hold"/>
                                        <p:tgtEl>
                                          <p:spTgt spid="12"/>
                                        </p:tgtEl>
                                        <p:attrNameLst>
                                          <p:attrName>fillcolor</p:attrName>
                                        </p:attrNameLst>
                                      </p:cBhvr>
                                      <p:to>
                                        <a:schemeClr val="accent2"/>
                                      </p:to>
                                    </p:animClr>
                                    <p:set>
                                      <p:cBhvr>
                                        <p:cTn id="53" dur="500" fill="hold"/>
                                        <p:tgtEl>
                                          <p:spTgt spid="12"/>
                                        </p:tgtEl>
                                        <p:attrNameLst>
                                          <p:attrName>fill.type</p:attrName>
                                        </p:attrNameLst>
                                      </p:cBhvr>
                                      <p:to>
                                        <p:strVal val="solid"/>
                                      </p:to>
                                    </p:set>
                                    <p:set>
                                      <p:cBhvr>
                                        <p:cTn id="54" dur="500" fill="hold"/>
                                        <p:tgtEl>
                                          <p:spTgt spid="12"/>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12"/>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19"/>
                                        </p:tgtEl>
                                        <p:attrNameLst>
                                          <p:attrName>style.visibility</p:attrName>
                                        </p:attrNameLst>
                                      </p:cBhvr>
                                      <p:to>
                                        <p:strVal val="visible"/>
                                      </p:to>
                                    </p:set>
                                  </p:childTnLst>
                                </p:cTn>
                              </p:par>
                              <p:par>
                                <p:cTn id="75" presetID="1" presetClass="entr" presetSubtype="0" fill="hold" grpId="1" nodeType="withEffect">
                                  <p:stCondLst>
                                    <p:cond delay="0"/>
                                  </p:stCondLst>
                                  <p:childTnLst>
                                    <p:set>
                                      <p:cBhvr>
                                        <p:cTn id="76" dur="1" fill="hold">
                                          <p:stCondLst>
                                            <p:cond delay="0"/>
                                          </p:stCondLst>
                                        </p:cTn>
                                        <p:tgtEl>
                                          <p:spTgt spid="20"/>
                                        </p:tgtEl>
                                        <p:attrNameLst>
                                          <p:attrName>style.visibility</p:attrName>
                                        </p:attrNameLst>
                                      </p:cBhvr>
                                      <p:to>
                                        <p:strVal val="visible"/>
                                      </p:to>
                                    </p:set>
                                  </p:childTnLst>
                                </p:cTn>
                              </p:par>
                              <p:par>
                                <p:cTn id="77" presetID="1" presetClass="entr" presetSubtype="0" fill="hold" grpId="1" nodeType="withEffect">
                                  <p:stCondLst>
                                    <p:cond delay="0"/>
                                  </p:stCondLst>
                                  <p:childTnLst>
                                    <p:set>
                                      <p:cBhvr>
                                        <p:cTn id="78" dur="1" fill="hold">
                                          <p:stCondLst>
                                            <p:cond delay="0"/>
                                          </p:stCondLst>
                                        </p:cTn>
                                        <p:tgtEl>
                                          <p:spTgt spid="2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mph" presetSubtype="2" fill="hold" nodeType="clickEffect">
                                  <p:stCondLst>
                                    <p:cond delay="0"/>
                                  </p:stCondLst>
                                  <p:childTnLst>
                                    <p:animClr clrSpc="rgb" dir="cw">
                                      <p:cBhvr>
                                        <p:cTn id="82" dur="500" fill="hold"/>
                                        <p:tgtEl>
                                          <p:spTgt spid="20"/>
                                        </p:tgtEl>
                                        <p:attrNameLst>
                                          <p:attrName>fillcolor</p:attrName>
                                        </p:attrNameLst>
                                      </p:cBhvr>
                                      <p:to>
                                        <a:schemeClr val="accent2"/>
                                      </p:to>
                                    </p:animClr>
                                    <p:set>
                                      <p:cBhvr>
                                        <p:cTn id="83" dur="500" fill="hold"/>
                                        <p:tgtEl>
                                          <p:spTgt spid="20"/>
                                        </p:tgtEl>
                                        <p:attrNameLst>
                                          <p:attrName>fill.type</p:attrName>
                                        </p:attrNameLst>
                                      </p:cBhvr>
                                      <p:to>
                                        <p:strVal val="solid"/>
                                      </p:to>
                                    </p:set>
                                    <p:set>
                                      <p:cBhvr>
                                        <p:cTn id="84" dur="500" fill="hold"/>
                                        <p:tgtEl>
                                          <p:spTgt spid="20"/>
                                        </p:tgtEl>
                                        <p:attrNameLst>
                                          <p:attrName>fill.on</p:attrName>
                                        </p:attrNameLst>
                                      </p:cBhvr>
                                      <p:to>
                                        <p:strVal val="true"/>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0" nodeType="clickEffect">
                                  <p:stCondLst>
                                    <p:cond delay="0"/>
                                  </p:stCondLst>
                                  <p:childTnLst>
                                    <p:set>
                                      <p:cBhvr>
                                        <p:cTn id="88" dur="1" fill="hold">
                                          <p:stCondLst>
                                            <p:cond delay="0"/>
                                          </p:stCondLst>
                                        </p:cTn>
                                        <p:tgtEl>
                                          <p:spTgt spid="20"/>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mph" presetSubtype="2" fill="hold" nodeType="clickEffect">
                                  <p:stCondLst>
                                    <p:cond delay="0"/>
                                  </p:stCondLst>
                                  <p:childTnLst>
                                    <p:animClr clrSpc="rgb" dir="cw">
                                      <p:cBhvr>
                                        <p:cTn id="92" dur="500" fill="hold"/>
                                        <p:tgtEl>
                                          <p:spTgt spid="21"/>
                                        </p:tgtEl>
                                        <p:attrNameLst>
                                          <p:attrName>fillcolor</p:attrName>
                                        </p:attrNameLst>
                                      </p:cBhvr>
                                      <p:to>
                                        <a:schemeClr val="accent2"/>
                                      </p:to>
                                    </p:animClr>
                                    <p:set>
                                      <p:cBhvr>
                                        <p:cTn id="93" dur="500" fill="hold"/>
                                        <p:tgtEl>
                                          <p:spTgt spid="21"/>
                                        </p:tgtEl>
                                        <p:attrNameLst>
                                          <p:attrName>fill.type</p:attrName>
                                        </p:attrNameLst>
                                      </p:cBhvr>
                                      <p:to>
                                        <p:strVal val="solid"/>
                                      </p:to>
                                    </p:set>
                                    <p:set>
                                      <p:cBhvr>
                                        <p:cTn id="94" dur="500" fill="hold"/>
                                        <p:tgtEl>
                                          <p:spTgt spid="21"/>
                                        </p:tgtEl>
                                        <p:attrNameLst>
                                          <p:attrName>fill.on</p:attrName>
                                        </p:attrNameLst>
                                      </p:cBhvr>
                                      <p:to>
                                        <p:strVal val="tru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0" nodeType="clickEffect">
                                  <p:stCondLst>
                                    <p:cond delay="0"/>
                                  </p:stCondLst>
                                  <p:childTnLst>
                                    <p:set>
                                      <p:cBhvr>
                                        <p:cTn id="98" dur="1" fill="hold">
                                          <p:stCondLst>
                                            <p:cond delay="0"/>
                                          </p:stCondLst>
                                        </p:cTn>
                                        <p:tgtEl>
                                          <p:spTgt spid="21"/>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9" grpId="1" animBg="1"/>
      <p:bldP spid="10" grpId="0" animBg="1"/>
      <p:bldP spid="10" grpId="1" animBg="1"/>
      <p:bldP spid="11" grpId="0" animBg="1"/>
      <p:bldP spid="11" grpId="1" animBg="1"/>
      <p:bldP spid="12" grpId="0" animBg="1"/>
      <p:bldP spid="12" grpId="1" animBg="1"/>
      <p:bldP spid="16" grpId="0"/>
      <p:bldP spid="17" grpId="0"/>
      <p:bldP spid="18" grpId="0"/>
      <p:bldP spid="20" grpId="0" animBg="1"/>
      <p:bldP spid="20" grpId="1" animBg="1"/>
      <p:bldP spid="21" grpId="0" animBg="1"/>
      <p:bldP spid="21" grpId="1" animBg="1"/>
      <p:bldP spid="2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9"/>
          <p:cNvSpPr>
            <a:spLocks noGrp="1" noChangeArrowheads="1"/>
          </p:cNvSpPr>
          <p:nvPr>
            <p:ph type="title"/>
          </p:nvPr>
        </p:nvSpPr>
        <p:spPr>
          <a:xfrm>
            <a:off x="0" y="2"/>
            <a:ext cx="9144000" cy="507310"/>
          </a:xfrm>
        </p:spPr>
        <p:txBody>
          <a:bodyPr anchor="ctr"/>
          <a:lstStyle/>
          <a:p>
            <a:pPr eaLnBrk="1" hangingPunct="1"/>
            <a:r>
              <a:rPr lang="en-US" altLang="en-US" sz="2800" b="1" dirty="0" smtClean="0">
                <a:effectLst>
                  <a:outerShdw blurRad="38100" dist="38100" dir="2700000" algn="tl">
                    <a:srgbClr val="000000">
                      <a:alpha val="43137"/>
                    </a:srgbClr>
                  </a:outerShdw>
                </a:effectLst>
              </a:rPr>
              <a:t>BCNF: Boyce-</a:t>
            </a:r>
            <a:r>
              <a:rPr lang="en-US" altLang="en-US" sz="2800" b="1" dirty="0" err="1" smtClean="0">
                <a:effectLst>
                  <a:outerShdw blurRad="38100" dist="38100" dir="2700000" algn="tl">
                    <a:srgbClr val="000000">
                      <a:alpha val="43137"/>
                    </a:srgbClr>
                  </a:outerShdw>
                </a:effectLst>
              </a:rPr>
              <a:t>Codd</a:t>
            </a:r>
            <a:r>
              <a:rPr lang="en-US" altLang="en-US" sz="3200" b="1" dirty="0" smtClean="0"/>
              <a:t> Normal Form</a:t>
            </a:r>
            <a:endParaRPr lang="en-US" altLang="en-US" sz="3200" b="1" dirty="0" smtClean="0"/>
          </a:p>
        </p:txBody>
      </p:sp>
      <p:pic>
        <p:nvPicPr>
          <p:cNvPr id="107524"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2706" t="2623" r="21016" b="66841"/>
          <a:stretch/>
        </p:blipFill>
        <p:spPr bwMode="auto">
          <a:xfrm>
            <a:off x="25402" y="813804"/>
            <a:ext cx="6674426" cy="2506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525" name="Title 1"/>
          <p:cNvSpPr txBox="1">
            <a:spLocks/>
          </p:cNvSpPr>
          <p:nvPr/>
        </p:nvSpPr>
        <p:spPr bwMode="auto">
          <a:xfrm>
            <a:off x="25402" y="5074920"/>
            <a:ext cx="8985637" cy="872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Candara" panose="020E0502030303020204" pitchFamily="34" charset="0"/>
              </a:rPr>
              <a:t>BCNF </a:t>
            </a:r>
            <a:r>
              <a:rPr lang="en-US" altLang="en-US" sz="2400" i="0" dirty="0">
                <a:solidFill>
                  <a:srgbClr val="000000"/>
                </a:solidFill>
                <a:latin typeface="Candara" panose="020E0502030303020204" pitchFamily="34" charset="0"/>
              </a:rPr>
              <a:t>normalization of LOTS1A </a:t>
            </a:r>
            <a:r>
              <a:rPr lang="en-US" altLang="en-US" sz="2400" b="1" i="0" dirty="0">
                <a:solidFill>
                  <a:srgbClr val="000000"/>
                </a:solidFill>
                <a:latin typeface="Candara" panose="020E0502030303020204" pitchFamily="34" charset="0"/>
              </a:rPr>
              <a:t>with the functional dependency FD2 being lost in the decomposition</a:t>
            </a:r>
            <a:r>
              <a:rPr lang="en-US" altLang="en-US" sz="2400" i="0" dirty="0">
                <a:solidFill>
                  <a:srgbClr val="000000"/>
                </a:solidFill>
                <a:latin typeface="Candara" panose="020E0502030303020204" pitchFamily="34" charset="0"/>
              </a:rPr>
              <a:t>. </a:t>
            </a:r>
          </a:p>
        </p:txBody>
      </p:sp>
      <p:graphicFrame>
        <p:nvGraphicFramePr>
          <p:cNvPr id="8" name="Table 7"/>
          <p:cNvGraphicFramePr>
            <a:graphicFrameLocks noGrp="1"/>
          </p:cNvGraphicFramePr>
          <p:nvPr>
            <p:extLst>
              <p:ext uri="{D42A27DB-BD31-4B8C-83A1-F6EECF244321}">
                <p14:modId xmlns:p14="http://schemas.microsoft.com/office/powerpoint/2010/main" val="3780807930"/>
              </p:ext>
            </p:extLst>
          </p:nvPr>
        </p:nvGraphicFramePr>
        <p:xfrm>
          <a:off x="3299005" y="3502399"/>
          <a:ext cx="5696145" cy="914400"/>
        </p:xfrm>
        <a:graphic>
          <a:graphicData uri="http://schemas.openxmlformats.org/drawingml/2006/table">
            <a:tbl>
              <a:tblPr firstRow="1" bandRow="1">
                <a:tableStyleId>{5C22544A-7EE6-4342-B048-85BDC9FD1C3A}</a:tableStyleId>
              </a:tblPr>
              <a:tblGrid>
                <a:gridCol w="3147449">
                  <a:extLst>
                    <a:ext uri="{9D8B030D-6E8A-4147-A177-3AD203B41FA5}">
                      <a16:colId xmlns:a16="http://schemas.microsoft.com/office/drawing/2014/main" val="2103836065"/>
                    </a:ext>
                  </a:extLst>
                </a:gridCol>
                <a:gridCol w="872295">
                  <a:extLst>
                    <a:ext uri="{9D8B030D-6E8A-4147-A177-3AD203B41FA5}">
                      <a16:colId xmlns:a16="http://schemas.microsoft.com/office/drawing/2014/main" val="116476508"/>
                    </a:ext>
                  </a:extLst>
                </a:gridCol>
                <a:gridCol w="762000">
                  <a:extLst>
                    <a:ext uri="{9D8B030D-6E8A-4147-A177-3AD203B41FA5}">
                      <a16:colId xmlns:a16="http://schemas.microsoft.com/office/drawing/2014/main" val="1414647240"/>
                    </a:ext>
                  </a:extLst>
                </a:gridCol>
                <a:gridCol w="914401">
                  <a:extLst>
                    <a:ext uri="{9D8B030D-6E8A-4147-A177-3AD203B41FA5}">
                      <a16:colId xmlns:a16="http://schemas.microsoft.com/office/drawing/2014/main" val="3602064377"/>
                    </a:ext>
                  </a:extLst>
                </a:gridCol>
              </a:tblGrid>
              <a:tr h="30480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FD5</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9" name="Rectangle 8"/>
          <p:cNvSpPr/>
          <p:nvPr/>
        </p:nvSpPr>
        <p:spPr bwMode="auto">
          <a:xfrm>
            <a:off x="6553199" y="4007508"/>
            <a:ext cx="685801"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7405597" y="4007508"/>
            <a:ext cx="595404"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8167597" y="4007507"/>
            <a:ext cx="6730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5" name="Rectangle 14"/>
          <p:cNvSpPr/>
          <p:nvPr/>
        </p:nvSpPr>
        <p:spPr>
          <a:xfrm>
            <a:off x="107563" y="4537455"/>
            <a:ext cx="8975477" cy="553998"/>
          </a:xfrm>
          <a:prstGeom prst="rect">
            <a:avLst/>
          </a:prstGeom>
        </p:spPr>
        <p:txBody>
          <a:bodyPr wrap="square">
            <a:spAutoFit/>
          </a:bodyPr>
          <a:lstStyle/>
          <a:p>
            <a:pPr eaLnBrk="1" hangingPunct="1">
              <a:lnSpc>
                <a:spcPct val="150000"/>
              </a:lnSpc>
              <a:defRPr/>
            </a:pPr>
            <a:r>
              <a:rPr lang="en-US" altLang="en-US" sz="2000" b="1" dirty="0" smtClean="0"/>
              <a:t>FD5 (Area </a:t>
            </a:r>
            <a:r>
              <a:rPr lang="en-US" altLang="en-US" sz="2000" b="1" dirty="0"/>
              <a:t>→ </a:t>
            </a:r>
            <a:r>
              <a:rPr lang="en-US" altLang="en-US" sz="2000" b="1" dirty="0" err="1" smtClean="0"/>
              <a:t>Country_name</a:t>
            </a:r>
            <a:r>
              <a:rPr lang="en-US" altLang="en-US" sz="2000" b="1" dirty="0" smtClean="0"/>
              <a:t>) </a:t>
            </a:r>
            <a:r>
              <a:rPr lang="en-US" altLang="en-US" sz="2000" dirty="0"/>
              <a:t>violates 3NF because </a:t>
            </a:r>
            <a:r>
              <a:rPr lang="en-US" altLang="en-US" sz="2000" b="1" dirty="0" smtClean="0"/>
              <a:t>Area</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pic>
        <p:nvPicPr>
          <p:cNvPr id="16"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3262" t="53182" r="1618" b="35185"/>
          <a:stretch/>
        </p:blipFill>
        <p:spPr bwMode="auto">
          <a:xfrm>
            <a:off x="916273" y="5943600"/>
            <a:ext cx="8227727" cy="91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3358969" y="488546"/>
            <a:ext cx="1946367" cy="415498"/>
          </a:xfrm>
          <a:prstGeom prst="rect">
            <a:avLst/>
          </a:prstGeom>
        </p:spPr>
        <p:txBody>
          <a:bodyPr wrap="none">
            <a:spAutoFit/>
          </a:bodyPr>
          <a:lstStyle/>
          <a:p>
            <a:r>
              <a:rPr lang="en-US" altLang="en-US" sz="2100" kern="0" dirty="0" smtClean="0">
                <a:latin typeface="+mj-lt"/>
              </a:rPr>
              <a:t>Candidate Key</a:t>
            </a:r>
            <a:endParaRPr lang="en-US" sz="2100" dirty="0">
              <a:latin typeface="+mj-lt"/>
            </a:endParaRPr>
          </a:p>
        </p:txBody>
      </p:sp>
      <p:grpSp>
        <p:nvGrpSpPr>
          <p:cNvPr id="18" name="Group 17"/>
          <p:cNvGrpSpPr/>
          <p:nvPr/>
        </p:nvGrpSpPr>
        <p:grpSpPr>
          <a:xfrm>
            <a:off x="3474720" y="877896"/>
            <a:ext cx="1656638" cy="336018"/>
            <a:chOff x="2743200" y="830126"/>
            <a:chExt cx="1066800" cy="200056"/>
          </a:xfrm>
        </p:grpSpPr>
        <p:cxnSp>
          <p:nvCxnSpPr>
            <p:cNvPr id="19" name="Straight Connector 18"/>
            <p:cNvCxnSpPr/>
            <p:nvPr/>
          </p:nvCxnSpPr>
          <p:spPr bwMode="auto">
            <a:xfrm flipV="1">
              <a:off x="2743200" y="830126"/>
              <a:ext cx="0" cy="200056"/>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cxnSp>
          <p:nvCxnSpPr>
            <p:cNvPr id="20" name="Straight Connector 19"/>
            <p:cNvCxnSpPr/>
            <p:nvPr/>
          </p:nvCxnSpPr>
          <p:spPr bwMode="auto">
            <a:xfrm flipV="1">
              <a:off x="3810000" y="830126"/>
              <a:ext cx="0" cy="200056"/>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a:off x="2743200" y="830126"/>
              <a:ext cx="1066800" cy="0"/>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grpSp>
    </p:spTree>
    <p:extLst>
      <p:ext uri="{BB962C8B-B14F-4D97-AF65-F5344CB8AC3E}">
        <p14:creationId xmlns:p14="http://schemas.microsoft.com/office/powerpoint/2010/main" val="361912661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mph" presetSubtype="2" fill="hold" nodeType="clickEffect">
                                  <p:stCondLst>
                                    <p:cond delay="0"/>
                                  </p:stCondLst>
                                  <p:childTnLst>
                                    <p:animClr clrSpc="rgb" dir="cw">
                                      <p:cBhvr>
                                        <p:cTn id="16" dur="500" fill="hold"/>
                                        <p:tgtEl>
                                          <p:spTgt spid="9"/>
                                        </p:tgtEl>
                                        <p:attrNameLst>
                                          <p:attrName>fillcolor</p:attrName>
                                        </p:attrNameLst>
                                      </p:cBhvr>
                                      <p:to>
                                        <a:schemeClr val="accent2"/>
                                      </p:to>
                                    </p:animClr>
                                    <p:set>
                                      <p:cBhvr>
                                        <p:cTn id="17" dur="500" fill="hold"/>
                                        <p:tgtEl>
                                          <p:spTgt spid="9"/>
                                        </p:tgtEl>
                                        <p:attrNameLst>
                                          <p:attrName>fill.type</p:attrName>
                                        </p:attrNameLst>
                                      </p:cBhvr>
                                      <p:to>
                                        <p:strVal val="solid"/>
                                      </p:to>
                                    </p:set>
                                    <p:set>
                                      <p:cBhvr>
                                        <p:cTn id="18" dur="500" fill="hold"/>
                                        <p:tgtEl>
                                          <p:spTgt spid="9"/>
                                        </p:tgtEl>
                                        <p:attrNameLst>
                                          <p:attrName>fill.on</p:attrName>
                                        </p:attrNameLst>
                                      </p:cBhvr>
                                      <p:to>
                                        <p:strVal val="tru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mph" presetSubtype="2" fill="hold" nodeType="clickEffect">
                                  <p:stCondLst>
                                    <p:cond delay="0"/>
                                  </p:stCondLst>
                                  <p:childTnLst>
                                    <p:animClr clrSpc="rgb" dir="cw">
                                      <p:cBhvr>
                                        <p:cTn id="26" dur="500" fill="hold"/>
                                        <p:tgtEl>
                                          <p:spTgt spid="11"/>
                                        </p:tgtEl>
                                        <p:attrNameLst>
                                          <p:attrName>fillcolor</p:attrName>
                                        </p:attrNameLst>
                                      </p:cBhvr>
                                      <p:to>
                                        <a:schemeClr val="accent2"/>
                                      </p:to>
                                    </p:animClr>
                                    <p:set>
                                      <p:cBhvr>
                                        <p:cTn id="27" dur="500" fill="hold"/>
                                        <p:tgtEl>
                                          <p:spTgt spid="11"/>
                                        </p:tgtEl>
                                        <p:attrNameLst>
                                          <p:attrName>fill.type</p:attrName>
                                        </p:attrNameLst>
                                      </p:cBhvr>
                                      <p:to>
                                        <p:strVal val="solid"/>
                                      </p:to>
                                    </p:set>
                                    <p:set>
                                      <p:cBhvr>
                                        <p:cTn id="28" dur="500" fill="hold"/>
                                        <p:tgtEl>
                                          <p:spTgt spid="11"/>
                                        </p:tgtEl>
                                        <p:attrNameLst>
                                          <p:attrName>fill.on</p:attrName>
                                        </p:attrNameLst>
                                      </p:cBhvr>
                                      <p:to>
                                        <p:strVal val="tru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mph" presetSubtype="2" fill="hold" nodeType="clickEffect">
                                  <p:stCondLst>
                                    <p:cond delay="0"/>
                                  </p:stCondLst>
                                  <p:childTnLst>
                                    <p:animClr clrSpc="rgb" dir="cw">
                                      <p:cBhvr>
                                        <p:cTn id="36" dur="500" fill="hold"/>
                                        <p:tgtEl>
                                          <p:spTgt spid="13"/>
                                        </p:tgtEl>
                                        <p:attrNameLst>
                                          <p:attrName>fillcolor</p:attrName>
                                        </p:attrNameLst>
                                      </p:cBhvr>
                                      <p:to>
                                        <a:schemeClr val="accent2"/>
                                      </p:to>
                                    </p:animClr>
                                    <p:set>
                                      <p:cBhvr>
                                        <p:cTn id="37" dur="500" fill="hold"/>
                                        <p:tgtEl>
                                          <p:spTgt spid="13"/>
                                        </p:tgtEl>
                                        <p:attrNameLst>
                                          <p:attrName>fill.type</p:attrName>
                                        </p:attrNameLst>
                                      </p:cBhvr>
                                      <p:to>
                                        <p:strVal val="solid"/>
                                      </p:to>
                                    </p:set>
                                    <p:set>
                                      <p:cBhvr>
                                        <p:cTn id="38" dur="500" fill="hold"/>
                                        <p:tgtEl>
                                          <p:spTgt spid="13"/>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3"/>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752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5" grpId="0"/>
      <p:bldP spid="9" grpId="0" animBg="1"/>
      <p:bldP spid="9" grpId="1" animBg="1"/>
      <p:bldP spid="11" grpId="0" animBg="1"/>
      <p:bldP spid="11" grpId="1" animBg="1"/>
      <p:bldP spid="13" grpId="0" animBg="1"/>
      <p:bldP spid="13" grpId="1" animBg="1"/>
      <p:bldP spid="1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9"/>
          <p:cNvSpPr>
            <a:spLocks noGrp="1" noChangeArrowheads="1"/>
          </p:cNvSpPr>
          <p:nvPr>
            <p:ph type="title"/>
          </p:nvPr>
        </p:nvSpPr>
        <p:spPr>
          <a:xfrm>
            <a:off x="0" y="0"/>
            <a:ext cx="9144000" cy="638177"/>
          </a:xfrm>
        </p:spPr>
        <p:txBody>
          <a:bodyPr/>
          <a:lstStyle/>
          <a:p>
            <a:pPr eaLnBrk="1" hangingPunct="1"/>
            <a:r>
              <a:rPr lang="de-DE" altLang="en-US" sz="3200" dirty="0" smtClean="0"/>
              <a:t>Is</a:t>
            </a:r>
            <a:r>
              <a:rPr lang="en-US" altLang="en-US" sz="3200" dirty="0" smtClean="0"/>
              <a:t> </a:t>
            </a:r>
            <a:r>
              <a:rPr lang="en-US" altLang="en-US" sz="3200" dirty="0" smtClean="0"/>
              <a:t>relation TEACH </a:t>
            </a:r>
            <a:r>
              <a:rPr lang="en-US" altLang="en-US" sz="3200" dirty="0" smtClean="0"/>
              <a:t>3NF or BCNF</a:t>
            </a:r>
            <a:endParaRPr lang="en-US" altLang="en-US" sz="3200" dirty="0" smtClean="0"/>
          </a:p>
        </p:txBody>
      </p:sp>
      <p:sp>
        <p:nvSpPr>
          <p:cNvPr id="103428" name="Rectangle 3"/>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08550" name="Picture 8" descr="fig14_14.jpg"/>
          <p:cNvPicPr>
            <a:picLocks noChangeAspect="1"/>
          </p:cNvPicPr>
          <p:nvPr/>
        </p:nvPicPr>
        <p:blipFill rotWithShape="1">
          <a:blip r:embed="rId3">
            <a:extLst>
              <a:ext uri="{28A0092B-C50C-407E-A947-70E740481C1C}">
                <a14:useLocalDpi xmlns:a14="http://schemas.microsoft.com/office/drawing/2010/main" val="0"/>
              </a:ext>
            </a:extLst>
          </a:blip>
          <a:srcRect l="2898" t="3676" r="6308" b="3216"/>
          <a:stretch/>
        </p:blipFill>
        <p:spPr bwMode="auto">
          <a:xfrm>
            <a:off x="25400" y="761999"/>
            <a:ext cx="6146800" cy="4969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5400" y="5715000"/>
            <a:ext cx="9118600" cy="1045223"/>
          </a:xfrm>
          <a:prstGeom prst="rect">
            <a:avLst/>
          </a:prstGeom>
        </p:spPr>
        <p:txBody>
          <a:bodyPr wrap="square">
            <a:spAutoFit/>
          </a:bodyPr>
          <a:lstStyle/>
          <a:p>
            <a:pPr eaLnBrk="1" hangingPunct="1">
              <a:lnSpc>
                <a:spcPct val="150000"/>
              </a:lnSpc>
            </a:pPr>
            <a:r>
              <a:rPr lang="en-US" altLang="en-US" sz="2200" dirty="0" smtClean="0"/>
              <a:t>fd1: {student, course} </a:t>
            </a:r>
            <a:r>
              <a:rPr lang="en-US" altLang="en-US" sz="2200" dirty="0" smtClean="0">
                <a:sym typeface="Symbol" panose="05050102010706020507" pitchFamily="18" charset="2"/>
              </a:rPr>
              <a:t>-&gt;</a:t>
            </a:r>
            <a:r>
              <a:rPr lang="en-US" altLang="en-US" sz="2200" dirty="0" smtClean="0"/>
              <a:t> instructor</a:t>
            </a:r>
          </a:p>
          <a:p>
            <a:pPr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endParaRPr lang="en-US" altLang="en-US" sz="2200" dirty="0"/>
          </a:p>
        </p:txBody>
      </p:sp>
      <p:sp>
        <p:nvSpPr>
          <p:cNvPr id="6" name="Rectangle 9"/>
          <p:cNvSpPr txBox="1">
            <a:spLocks noChangeArrowheads="1"/>
          </p:cNvSpPr>
          <p:nvPr/>
        </p:nvSpPr>
        <p:spPr bwMode="auto">
          <a:xfrm>
            <a:off x="6177280" y="1595875"/>
            <a:ext cx="2743200" cy="1676400"/>
          </a:xfrm>
          <a:prstGeom prst="rect">
            <a:avLst/>
          </a:prstGeom>
          <a:noFill/>
          <a:ln>
            <a:noFill/>
          </a:ln>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3200" b="1" kern="0" dirty="0" smtClean="0">
                <a:solidFill>
                  <a:srgbClr val="0070C0"/>
                </a:solidFill>
                <a:latin typeface="Candara" panose="020E0502030303020204" pitchFamily="34" charset="0"/>
              </a:rPr>
              <a:t>TEACH</a:t>
            </a:r>
          </a:p>
          <a:p>
            <a:pPr marL="457200" indent="-457200" eaLnBrk="1" hangingPunct="1">
              <a:buFont typeface="Wingdings" panose="05000000000000000000" pitchFamily="2" charset="2"/>
              <a:buChar char="§"/>
            </a:pPr>
            <a:r>
              <a:rPr lang="en-US" altLang="en-US" sz="3200" b="1" kern="0" dirty="0" smtClean="0">
                <a:solidFill>
                  <a:srgbClr val="0070C0"/>
                </a:solidFill>
                <a:latin typeface="Candara" panose="020E0502030303020204" pitchFamily="34" charset="0"/>
              </a:rPr>
              <a:t>3NF – YES</a:t>
            </a:r>
          </a:p>
          <a:p>
            <a:pPr marL="457200" indent="-457200" eaLnBrk="1" hangingPunct="1">
              <a:buFont typeface="Wingdings" panose="05000000000000000000" pitchFamily="2" charset="2"/>
              <a:buChar char="§"/>
            </a:pPr>
            <a:r>
              <a:rPr lang="en-US" altLang="en-US" sz="3200" b="1" kern="0" dirty="0" smtClean="0">
                <a:solidFill>
                  <a:srgbClr val="0070C0"/>
                </a:solidFill>
                <a:latin typeface="Candara" panose="020E0502030303020204" pitchFamily="34" charset="0"/>
              </a:rPr>
              <a:t>BCNF - NO</a:t>
            </a:r>
            <a:endParaRPr lang="en-US" altLang="en-US" sz="3200" b="1" kern="0" dirty="0" smtClean="0">
              <a:solidFill>
                <a:srgbClr val="0070C0"/>
              </a:solidFill>
              <a:latin typeface="Candara" panose="020E0502030303020204" pitchFamily="34" charset="0"/>
            </a:endParaRPr>
          </a:p>
        </p:txBody>
      </p:sp>
    </p:spTree>
    <p:extLst>
      <p:ext uri="{BB962C8B-B14F-4D97-AF65-F5344CB8AC3E}">
        <p14:creationId xmlns:p14="http://schemas.microsoft.com/office/powerpoint/2010/main" val="262606792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6"/>
          <p:cNvSpPr>
            <a:spLocks noGrp="1" noChangeArrowheads="1"/>
          </p:cNvSpPr>
          <p:nvPr>
            <p:ph type="title"/>
          </p:nvPr>
        </p:nvSpPr>
        <p:spPr>
          <a:xfrm>
            <a:off x="0" y="1"/>
            <a:ext cx="9144000" cy="609600"/>
          </a:xfrm>
        </p:spPr>
        <p:txBody>
          <a:bodyPr/>
          <a:lstStyle/>
          <a:p>
            <a:pPr eaLnBrk="1" hangingPunct="1"/>
            <a:r>
              <a:rPr lang="en-US" altLang="en-US" sz="3200" b="1" smtClean="0"/>
              <a:t>Achieving the BCNF by Decomposition (1)</a:t>
            </a:r>
          </a:p>
        </p:txBody>
      </p:sp>
      <p:sp>
        <p:nvSpPr>
          <p:cNvPr id="110595" name="Rectangle 7"/>
          <p:cNvSpPr>
            <a:spLocks noGrp="1" noChangeArrowheads="1"/>
          </p:cNvSpPr>
          <p:nvPr>
            <p:ph idx="1"/>
          </p:nvPr>
        </p:nvSpPr>
        <p:spPr>
          <a:xfrm>
            <a:off x="40640" y="670560"/>
            <a:ext cx="9052560" cy="6116320"/>
          </a:xfrm>
        </p:spPr>
        <p:txBody>
          <a:bodyPr/>
          <a:lstStyle/>
          <a:p>
            <a:pPr eaLnBrk="1" hangingPunct="1">
              <a:lnSpc>
                <a:spcPct val="150000"/>
              </a:lnSpc>
            </a:pPr>
            <a:r>
              <a:rPr lang="en-US" altLang="en-US" sz="2400" dirty="0" smtClean="0"/>
              <a:t>Two FDs exist in the relation TEACH:</a:t>
            </a:r>
          </a:p>
          <a:p>
            <a:pPr lvl="1" eaLnBrk="1" hangingPunct="1">
              <a:lnSpc>
                <a:spcPct val="150000"/>
              </a:lnSpc>
            </a:pPr>
            <a:r>
              <a:rPr lang="en-US" altLang="en-US" sz="2200" dirty="0" smtClean="0"/>
              <a:t>fd1: { student, course} </a:t>
            </a:r>
            <a:r>
              <a:rPr lang="en-US" altLang="en-US" sz="2200" dirty="0" smtClean="0">
                <a:sym typeface="Symbol" panose="05050102010706020507" pitchFamily="18" charset="2"/>
              </a:rPr>
              <a:t>-&gt;</a:t>
            </a:r>
            <a:r>
              <a:rPr lang="en-US" altLang="en-US" sz="2200" dirty="0" smtClean="0"/>
              <a:t> instructor</a:t>
            </a:r>
          </a:p>
          <a:p>
            <a:pPr lvl="1"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p>
          <a:p>
            <a:pPr eaLnBrk="1" hangingPunct="1">
              <a:lnSpc>
                <a:spcPct val="150000"/>
              </a:lnSpc>
            </a:pPr>
            <a:r>
              <a:rPr lang="en-US" altLang="en-US" sz="2400" dirty="0" smtClean="0"/>
              <a:t>{student, course} is a candidate key for this relation and that the dependencies shown follow the pattern in previous BCNF slide.</a:t>
            </a:r>
          </a:p>
          <a:p>
            <a:pPr lvl="1" eaLnBrk="1" hangingPunct="1">
              <a:lnSpc>
                <a:spcPct val="150000"/>
              </a:lnSpc>
            </a:pPr>
            <a:r>
              <a:rPr lang="en-US" altLang="en-US" sz="2200" dirty="0" smtClean="0"/>
              <a:t>So this relation is in 3NF </a:t>
            </a:r>
            <a:r>
              <a:rPr lang="en-US" altLang="en-US" sz="2200" i="1" dirty="0" smtClean="0"/>
              <a:t>but not in</a:t>
            </a:r>
            <a:r>
              <a:rPr lang="en-US" altLang="en-US" sz="2200" dirty="0" smtClean="0"/>
              <a:t> BCNF </a:t>
            </a:r>
          </a:p>
          <a:p>
            <a:pPr eaLnBrk="1" hangingPunct="1">
              <a:lnSpc>
                <a:spcPct val="150000"/>
              </a:lnSpc>
            </a:pPr>
            <a:r>
              <a:rPr lang="en-US" altLang="en-US" sz="2400" dirty="0" smtClean="0"/>
              <a:t>A relation </a:t>
            </a:r>
            <a:r>
              <a:rPr lang="en-US" altLang="en-US" sz="2400" b="1" dirty="0" smtClean="0"/>
              <a:t>NOT</a:t>
            </a:r>
            <a:r>
              <a:rPr lang="en-US" altLang="en-US" sz="2400" dirty="0" smtClean="0"/>
              <a:t> in BCNF should be decomposed so as to meet this property, while possibly forgoing the preservation of all functional dependencies in the decomposed relations.</a:t>
            </a:r>
          </a:p>
          <a:p>
            <a:pPr lvl="1" eaLnBrk="1" hangingPunct="1">
              <a:lnSpc>
                <a:spcPct val="150000"/>
              </a:lnSpc>
            </a:pPr>
            <a:r>
              <a:rPr lang="en-US" altLang="en-US" sz="2200" dirty="0" smtClean="0"/>
              <a:t>(Read Algorithm 15.3 ) </a:t>
            </a:r>
          </a:p>
        </p:txBody>
      </p:sp>
    </p:spTree>
    <p:extLst>
      <p:ext uri="{BB962C8B-B14F-4D97-AF65-F5344CB8AC3E}">
        <p14:creationId xmlns:p14="http://schemas.microsoft.com/office/powerpoint/2010/main" val="2992921767"/>
      </p:ext>
    </p:extLst>
  </p:cSld>
  <p:clrMapOvr>
    <a:masterClrMapping/>
  </p:clrMapOvr>
  <p:transition spd="med"/>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4"/>
          <p:cNvSpPr>
            <a:spLocks noGrp="1" noChangeArrowheads="1"/>
          </p:cNvSpPr>
          <p:nvPr>
            <p:ph type="title"/>
          </p:nvPr>
        </p:nvSpPr>
        <p:spPr>
          <a:xfrm>
            <a:off x="0" y="0"/>
            <a:ext cx="9144000" cy="873125"/>
          </a:xfrm>
        </p:spPr>
        <p:txBody>
          <a:bodyPr/>
          <a:lstStyle/>
          <a:p>
            <a:r>
              <a:rPr lang="en-US" altLang="en-US" sz="2800" b="1" dirty="0" smtClean="0">
                <a:effectLst>
                  <a:outerShdw blurRad="38100" dist="38100" dir="2700000" algn="tl">
                    <a:srgbClr val="000000">
                      <a:alpha val="43137"/>
                    </a:srgbClr>
                  </a:outerShdw>
                </a:effectLst>
              </a:rPr>
              <a:t>Test for checking non-additivity of Binary Relational Decompositions </a:t>
            </a:r>
          </a:p>
        </p:txBody>
      </p:sp>
      <p:sp>
        <p:nvSpPr>
          <p:cNvPr id="114692" name="Rectangle 5"/>
          <p:cNvSpPr>
            <a:spLocks noGrp="1" noChangeArrowheads="1"/>
          </p:cNvSpPr>
          <p:nvPr>
            <p:ph type="body" idx="1"/>
          </p:nvPr>
        </p:nvSpPr>
        <p:spPr>
          <a:xfrm>
            <a:off x="38100" y="914400"/>
            <a:ext cx="9067800" cy="5943600"/>
          </a:xfrm>
        </p:spPr>
        <p:txBody>
          <a:bodyPr/>
          <a:lstStyle/>
          <a:p>
            <a:r>
              <a:rPr lang="en-US" altLang="en-US" sz="2400" b="1" dirty="0" smtClean="0"/>
              <a:t>Testing Binary Decompositions for Lossless Join (Non-additive Join) Property</a:t>
            </a:r>
          </a:p>
          <a:p>
            <a:pPr lvl="1">
              <a:lnSpc>
                <a:spcPct val="150000"/>
              </a:lnSpc>
            </a:pPr>
            <a:r>
              <a:rPr lang="en-US" altLang="en-US" sz="2400" b="1" dirty="0" smtClean="0"/>
              <a:t>Binary Decomposition:</a:t>
            </a:r>
            <a:r>
              <a:rPr lang="en-US" altLang="en-US" sz="2400" dirty="0" smtClean="0"/>
              <a:t> Decomposition of a relation R into two relations. </a:t>
            </a:r>
          </a:p>
          <a:p>
            <a:pPr lvl="1">
              <a:lnSpc>
                <a:spcPct val="150000"/>
              </a:lnSpc>
            </a:pPr>
            <a:r>
              <a:rPr lang="en-US" altLang="en-US" sz="2400" b="1" dirty="0" smtClean="0"/>
              <a:t>PROPERTY NJB (non-additive join test for binary decompositions):</a:t>
            </a:r>
            <a:r>
              <a:rPr lang="en-US" altLang="en-US" sz="2400" dirty="0" smtClean="0"/>
              <a:t> </a:t>
            </a:r>
          </a:p>
          <a:p>
            <a:pPr lvl="2">
              <a:lnSpc>
                <a:spcPct val="150000"/>
              </a:lnSpc>
            </a:pPr>
            <a:r>
              <a:rPr lang="en-US" altLang="en-US" sz="2200" dirty="0" smtClean="0"/>
              <a:t>A decomposition D = {R1, R2} of R has the lossless join property with respect to a set of functional dependencies F on R </a:t>
            </a:r>
            <a:r>
              <a:rPr lang="en-US" altLang="en-US" sz="2200" i="1" dirty="0" smtClean="0"/>
              <a:t>if and only if</a:t>
            </a:r>
            <a:r>
              <a:rPr lang="en-US" altLang="en-US" sz="2200" dirty="0" smtClean="0"/>
              <a:t> either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(R1- R2)) is in F</a:t>
            </a:r>
            <a:r>
              <a:rPr lang="en-US" altLang="en-US" baseline="30000" dirty="0" smtClean="0"/>
              <a:t>+</a:t>
            </a:r>
            <a:r>
              <a:rPr lang="en-US" altLang="en-US" dirty="0" smtClean="0"/>
              <a:t>, or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(R2 - R1)) is in F</a:t>
            </a:r>
            <a:r>
              <a:rPr lang="en-US" altLang="en-US" baseline="30000" dirty="0" smtClean="0"/>
              <a:t>+</a:t>
            </a:r>
            <a:r>
              <a:rPr lang="en-US" altLang="en-US" dirty="0" smtClean="0"/>
              <a:t>. </a:t>
            </a:r>
          </a:p>
        </p:txBody>
      </p:sp>
    </p:spTree>
    <p:extLst>
      <p:ext uri="{BB962C8B-B14F-4D97-AF65-F5344CB8AC3E}">
        <p14:creationId xmlns:p14="http://schemas.microsoft.com/office/powerpoint/2010/main" val="4151666121"/>
      </p:ext>
    </p:extLst>
  </p:cSld>
  <p:clrMapOvr>
    <a:masterClrMapping/>
  </p:clrMapOvr>
  <p:transition spd="med"/>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1202207" y="4899509"/>
            <a:ext cx="7753831" cy="681933"/>
          </a:xfrm>
        </p:spPr>
        <p:txBody>
          <a:bodyPr/>
          <a:lstStyle/>
          <a:p>
            <a:pPr eaLnBrk="1" hangingPunct="1">
              <a:defRPr/>
            </a:pPr>
            <a:r>
              <a:rPr lang="en-US" altLang="en-US" dirty="0" smtClean="0">
                <a:latin typeface="Candara" panose="020E0502030303020204" pitchFamily="34" charset="0"/>
              </a:rPr>
              <a:t>D3</a:t>
            </a:r>
            <a:r>
              <a:rPr lang="en-US" altLang="en-US" dirty="0" smtClean="0">
                <a:latin typeface="Candara" panose="020E0502030303020204" pitchFamily="34" charset="0"/>
              </a:rPr>
              <a:t>: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1152472" y="3111733"/>
            <a:ext cx="7769884"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D1: {</a:t>
            </a:r>
            <a:r>
              <a:rPr lang="en-US" altLang="en-US" u="sng" kern="0" dirty="0" smtClean="0">
                <a:latin typeface="Candara" panose="020E0502030303020204" pitchFamily="34" charset="0"/>
              </a:rPr>
              <a:t>student, instructor</a:t>
            </a:r>
            <a:r>
              <a:rPr lang="en-US" altLang="en-US" kern="0" dirty="0" smtClean="0">
                <a:latin typeface="Candara" panose="020E0502030303020204" pitchFamily="34" charset="0"/>
              </a:rPr>
              <a:t>} and {</a:t>
            </a:r>
            <a:r>
              <a:rPr lang="en-US" altLang="en-US" u="sng" kern="0" dirty="0" smtClean="0">
                <a:latin typeface="Candara" panose="020E0502030303020204" pitchFamily="34" charset="0"/>
              </a:rPr>
              <a:t>student, course</a:t>
            </a:r>
            <a:r>
              <a:rPr lang="en-US" altLang="en-US" kern="0" dirty="0" smtClean="0">
                <a:latin typeface="Candara" panose="020E0502030303020204" pitchFamily="34" charset="0"/>
              </a:rPr>
              <a:t>}</a:t>
            </a:r>
          </a:p>
        </p:txBody>
      </p:sp>
      <p:sp>
        <p:nvSpPr>
          <p:cNvPr id="12" name="Rectangle 7"/>
          <p:cNvSpPr txBox="1">
            <a:spLocks noChangeArrowheads="1"/>
          </p:cNvSpPr>
          <p:nvPr/>
        </p:nvSpPr>
        <p:spPr bwMode="auto">
          <a:xfrm>
            <a:off x="1148204" y="4012800"/>
            <a:ext cx="7753832"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3" name="Rectangle 7"/>
          <p:cNvSpPr txBox="1">
            <a:spLocks noChangeArrowheads="1"/>
          </p:cNvSpPr>
          <p:nvPr/>
        </p:nvSpPr>
        <p:spPr bwMode="auto">
          <a:xfrm>
            <a:off x="732184" y="1107248"/>
            <a:ext cx="8335616" cy="577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defRPr/>
            </a:pPr>
            <a:r>
              <a:rPr lang="en-US" altLang="en-US" b="1" kern="0" dirty="0" smtClean="0">
                <a:latin typeface="Candara" panose="020E0502030303020204" pitchFamily="34" charset="0"/>
              </a:rPr>
              <a:t>Three possible decompositions for relation TEACH</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ectangle 13"/>
          <p:cNvSpPr/>
          <p:nvPr/>
        </p:nvSpPr>
        <p:spPr>
          <a:xfrm>
            <a:off x="715616" y="2236488"/>
            <a:ext cx="7132983" cy="523220"/>
          </a:xfrm>
          <a:prstGeom prst="rect">
            <a:avLst/>
          </a:prstGeom>
        </p:spPr>
        <p:txBody>
          <a:bodyPr wrap="square">
            <a:spAutoFit/>
          </a:bodyPr>
          <a:lstStyle/>
          <a:p>
            <a:r>
              <a:rPr lang="en-US" altLang="en-US" sz="2800" b="1" kern="0" dirty="0" smtClean="0">
                <a:latin typeface="Candara" panose="020E0502030303020204" pitchFamily="34" charset="0"/>
              </a:rPr>
              <a:t>TEACH(</a:t>
            </a:r>
            <a:r>
              <a:rPr lang="en-US" altLang="en-US" sz="2800" b="1" u="sng" kern="0" dirty="0" smtClean="0">
                <a:latin typeface="Candara" panose="020E0502030303020204" pitchFamily="34" charset="0"/>
              </a:rPr>
              <a:t>student,</a:t>
            </a:r>
            <a:r>
              <a:rPr lang="en-US" altLang="en-US" sz="2800" b="1" kern="0" dirty="0" smtClean="0">
                <a:latin typeface="Candara" panose="020E0502030303020204" pitchFamily="34" charset="0"/>
              </a:rPr>
              <a:t> </a:t>
            </a:r>
            <a:r>
              <a:rPr lang="en-US" altLang="en-US" sz="2800" b="1" u="sng" kern="0" dirty="0" smtClean="0">
                <a:latin typeface="Candara" panose="020E0502030303020204" pitchFamily="34" charset="0"/>
              </a:rPr>
              <a:t>course, </a:t>
            </a:r>
            <a:r>
              <a:rPr lang="en-US" altLang="en-US" sz="2800" b="1" kern="0" dirty="0" smtClean="0">
                <a:latin typeface="Candara" panose="020E0502030303020204" pitchFamily="34" charset="0"/>
              </a:rPr>
              <a:t>instructor)</a:t>
            </a:r>
            <a:endParaRPr lang="en-US" sz="2800" b="1" dirty="0"/>
          </a:p>
        </p:txBody>
      </p:sp>
    </p:spTree>
    <p:extLst>
      <p:ext uri="{BB962C8B-B14F-4D97-AF65-F5344CB8AC3E}">
        <p14:creationId xmlns:p14="http://schemas.microsoft.com/office/powerpoint/2010/main" val="1692343994"/>
      </p:ext>
    </p:extLst>
  </p:cSld>
  <p:clrMapOvr>
    <a:masterClrMapping/>
  </p:clrMapOvr>
  <p:transition spd="med"/>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654175" y="6099273"/>
            <a:ext cx="8267698" cy="681933"/>
          </a:xfrm>
        </p:spPr>
        <p:txBody>
          <a:bodyPr/>
          <a:lstStyle/>
          <a:p>
            <a:pPr eaLnBrk="1" hangingPunct="1">
              <a:defRPr/>
            </a:pPr>
            <a:r>
              <a:rPr lang="en-US" altLang="en-US" dirty="0" smtClean="0">
                <a:latin typeface="Candara" panose="020E0502030303020204" pitchFamily="34" charset="0"/>
              </a:rPr>
              <a:t>D3</a:t>
            </a:r>
            <a:r>
              <a:rPr lang="en-US" altLang="en-US" dirty="0" smtClean="0">
                <a:latin typeface="Candara" panose="020E0502030303020204" pitchFamily="34" charset="0"/>
              </a:rPr>
              <a:t>: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74427" y="1210044"/>
            <a:ext cx="8284815" cy="53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D1: {</a:t>
            </a:r>
            <a:r>
              <a:rPr lang="en-US" altLang="en-US" u="sng" kern="0" dirty="0" smtClean="0">
                <a:latin typeface="Candara" panose="020E0502030303020204" pitchFamily="34" charset="0"/>
              </a:rPr>
              <a:t>student, instructor</a:t>
            </a:r>
            <a:r>
              <a:rPr lang="en-US" altLang="en-US" kern="0" dirty="0" smtClean="0">
                <a:latin typeface="Candara" panose="020E0502030303020204" pitchFamily="34" charset="0"/>
              </a:rPr>
              <a:t>} and {</a:t>
            </a:r>
            <a:r>
              <a:rPr lang="en-US" altLang="en-US" u="sng" kern="0" dirty="0" smtClean="0">
                <a:latin typeface="Candara" panose="020E0502030303020204" pitchFamily="34" charset="0"/>
              </a:rPr>
              <a:t>student, course</a:t>
            </a:r>
            <a:r>
              <a:rPr lang="en-US" altLang="en-US" kern="0" dirty="0" smtClean="0">
                <a:latin typeface="Candara" panose="020E0502030303020204" pitchFamily="34" charset="0"/>
              </a:rPr>
              <a:t>}</a:t>
            </a:r>
          </a:p>
        </p:txBody>
      </p:sp>
      <p:sp>
        <p:nvSpPr>
          <p:cNvPr id="12" name="Rectangle 7"/>
          <p:cNvSpPr txBox="1">
            <a:spLocks noChangeArrowheads="1"/>
          </p:cNvSpPr>
          <p:nvPr/>
        </p:nvSpPr>
        <p:spPr bwMode="auto">
          <a:xfrm>
            <a:off x="644014" y="5352715"/>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ectangle 13"/>
          <p:cNvSpPr/>
          <p:nvPr/>
        </p:nvSpPr>
        <p:spPr>
          <a:xfrm>
            <a:off x="1075089" y="1944029"/>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5" name="Rectangle 14"/>
          <p:cNvSpPr/>
          <p:nvPr/>
        </p:nvSpPr>
        <p:spPr>
          <a:xfrm>
            <a:off x="3124201" y="3551496"/>
            <a:ext cx="2743199"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a:latin typeface="Candara" panose="020E0502030303020204" pitchFamily="34" charset="0"/>
                <a:sym typeface="Wingdings 3" panose="05040102010807070707" pitchFamily="18" charset="2"/>
              </a:rPr>
              <a:t>S</a:t>
            </a:r>
            <a:r>
              <a:rPr lang="en-US" altLang="en-US" b="1" dirty="0">
                <a:latin typeface="Candara" panose="020E0502030303020204" pitchFamily="34" charset="0"/>
              </a:rPr>
              <a:t>tudent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course</a:t>
            </a:r>
            <a:endParaRPr lang="en-US" altLang="en-US" b="1" dirty="0">
              <a:latin typeface="Candara" panose="020E0502030303020204" pitchFamily="34" charset="0"/>
            </a:endParaRPr>
          </a:p>
        </p:txBody>
      </p:sp>
      <p:sp>
        <p:nvSpPr>
          <p:cNvPr id="17" name="Multiply 16"/>
          <p:cNvSpPr/>
          <p:nvPr/>
        </p:nvSpPr>
        <p:spPr bwMode="auto">
          <a:xfrm>
            <a:off x="3780726" y="3144713"/>
            <a:ext cx="1439941" cy="1284780"/>
          </a:xfrm>
          <a:prstGeom prst="mathMultiply">
            <a:avLst>
              <a:gd name="adj1" fmla="val 11198"/>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8" name="Rectangle 17"/>
          <p:cNvSpPr/>
          <p:nvPr/>
        </p:nvSpPr>
        <p:spPr>
          <a:xfrm>
            <a:off x="6045978" y="2634044"/>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instructor</a:t>
            </a:r>
            <a:endParaRPr lang="en-US" altLang="en-US" sz="2800" b="1" dirty="0">
              <a:latin typeface="Candara" panose="020E0502030303020204" pitchFamily="34" charset="0"/>
            </a:endParaRPr>
          </a:p>
        </p:txBody>
      </p:sp>
      <p:sp>
        <p:nvSpPr>
          <p:cNvPr id="19" name="Rectangle 18"/>
          <p:cNvSpPr/>
          <p:nvPr/>
        </p:nvSpPr>
        <p:spPr>
          <a:xfrm>
            <a:off x="1075088" y="2634044"/>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s</a:t>
            </a:r>
            <a:r>
              <a:rPr lang="en-US" altLang="en-US" sz="2800" b="1" dirty="0" smtClean="0">
                <a:latin typeface="Candara" panose="020E0502030303020204" pitchFamily="34" charset="0"/>
              </a:rPr>
              <a:t>tudent</a:t>
            </a:r>
            <a:endParaRPr lang="en-US" altLang="en-US" sz="2800" b="1" dirty="0">
              <a:latin typeface="Candara" panose="020E0502030303020204" pitchFamily="34" charset="0"/>
            </a:endParaRPr>
          </a:p>
        </p:txBody>
      </p:sp>
      <p:sp>
        <p:nvSpPr>
          <p:cNvPr id="20" name="Rectangle 19"/>
          <p:cNvSpPr/>
          <p:nvPr/>
        </p:nvSpPr>
        <p:spPr>
          <a:xfrm>
            <a:off x="3124201" y="2634044"/>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course</a:t>
            </a:r>
          </a:p>
        </p:txBody>
      </p:sp>
      <p:sp>
        <p:nvSpPr>
          <p:cNvPr id="21" name="Rectangle 20"/>
          <p:cNvSpPr/>
          <p:nvPr/>
        </p:nvSpPr>
        <p:spPr>
          <a:xfrm>
            <a:off x="3124201" y="1944029"/>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2" name="Rectangle 21"/>
          <p:cNvSpPr/>
          <p:nvPr/>
        </p:nvSpPr>
        <p:spPr>
          <a:xfrm>
            <a:off x="6055360" y="1944029"/>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3" name="Rectangle 22"/>
          <p:cNvSpPr/>
          <p:nvPr/>
        </p:nvSpPr>
        <p:spPr>
          <a:xfrm>
            <a:off x="6045978" y="3967828"/>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S</a:t>
            </a:r>
            <a:r>
              <a:rPr lang="en-US" altLang="en-US" b="1" dirty="0" smtClean="0">
                <a:latin typeface="Candara" panose="020E0502030303020204" pitchFamily="34" charset="0"/>
              </a:rPr>
              <a:t>tudent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instructor</a:t>
            </a:r>
            <a:endParaRPr lang="en-US" altLang="en-US" b="1" dirty="0">
              <a:latin typeface="Candara" panose="020E0502030303020204" pitchFamily="34" charset="0"/>
            </a:endParaRPr>
          </a:p>
        </p:txBody>
      </p:sp>
      <p:cxnSp>
        <p:nvCxnSpPr>
          <p:cNvPr id="24" name="Elbow Connector 23"/>
          <p:cNvCxnSpPr>
            <a:stCxn id="19" idx="2"/>
            <a:endCxn id="15" idx="1"/>
          </p:cNvCxnSpPr>
          <p:nvPr/>
        </p:nvCxnSpPr>
        <p:spPr bwMode="auto">
          <a:xfrm rot="16200000" flipH="1">
            <a:off x="2261290" y="2919417"/>
            <a:ext cx="625065" cy="1100757"/>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6" name="Straight Arrow Connector 25"/>
          <p:cNvCxnSpPr>
            <a:stCxn id="15" idx="0"/>
            <a:endCxn id="20" idx="2"/>
          </p:cNvCxnSpPr>
          <p:nvPr/>
        </p:nvCxnSpPr>
        <p:spPr bwMode="auto">
          <a:xfrm flipV="1">
            <a:off x="4495801" y="3157264"/>
            <a:ext cx="0"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8" name="Elbow Connector 27"/>
          <p:cNvCxnSpPr>
            <a:stCxn id="19" idx="2"/>
            <a:endCxn id="23" idx="1"/>
          </p:cNvCxnSpPr>
          <p:nvPr/>
        </p:nvCxnSpPr>
        <p:spPr bwMode="auto">
          <a:xfrm rot="16200000" flipH="1">
            <a:off x="3514013" y="1666695"/>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9" name="Multiply 8"/>
          <p:cNvSpPr/>
          <p:nvPr/>
        </p:nvSpPr>
        <p:spPr bwMode="auto">
          <a:xfrm>
            <a:off x="6905545" y="3487491"/>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31" name="Straight Arrow Connector 30"/>
          <p:cNvCxnSpPr>
            <a:stCxn id="23" idx="0"/>
            <a:endCxn id="18" idx="2"/>
          </p:cNvCxnSpPr>
          <p:nvPr/>
        </p:nvCxnSpPr>
        <p:spPr bwMode="auto">
          <a:xfrm flipH="1" flipV="1">
            <a:off x="7574368" y="3157264"/>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0586979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animBg="1"/>
      <p:bldP spid="18" grpId="0" animBg="1"/>
      <p:bldP spid="19" grpId="0" animBg="1"/>
      <p:bldP spid="20" grpId="0" animBg="1"/>
      <p:bldP spid="21" grpId="0" animBg="1"/>
      <p:bldP spid="22" grpId="0" animBg="1"/>
      <p:bldP spid="23" grpId="0" animBg="1"/>
      <p:bldP spid="9"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706784" y="5831233"/>
            <a:ext cx="8267698" cy="681933"/>
          </a:xfrm>
        </p:spPr>
        <p:txBody>
          <a:bodyPr/>
          <a:lstStyle/>
          <a:p>
            <a:pPr eaLnBrk="1" hangingPunct="1">
              <a:defRPr/>
            </a:pPr>
            <a:r>
              <a:rPr lang="en-US" altLang="en-US" dirty="0" smtClean="0">
                <a:latin typeface="Candara" panose="020E0502030303020204" pitchFamily="34" charset="0"/>
              </a:rPr>
              <a:t>D3</a:t>
            </a:r>
            <a:r>
              <a:rPr lang="en-US" altLang="en-US" dirty="0" smtClean="0">
                <a:latin typeface="Candara" panose="020E0502030303020204" pitchFamily="34" charset="0"/>
              </a:rPr>
              <a:t>: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55985" y="1210617"/>
            <a:ext cx="7497416"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D1: {</a:t>
            </a:r>
            <a:r>
              <a:rPr lang="en-US" altLang="en-US" b="1" u="sng" kern="0" dirty="0" smtClean="0">
                <a:solidFill>
                  <a:schemeClr val="bg2">
                    <a:lumMod val="50000"/>
                    <a:lumOff val="50000"/>
                  </a:schemeClr>
                </a:solidFill>
                <a:latin typeface="Candara" panose="020E0502030303020204" pitchFamily="34" charset="0"/>
              </a:rPr>
              <a:t>student, instructor</a:t>
            </a:r>
            <a:r>
              <a:rPr lang="en-US" altLang="en-US" b="1" kern="0" dirty="0" smtClean="0">
                <a:solidFill>
                  <a:schemeClr val="bg2">
                    <a:lumMod val="50000"/>
                    <a:lumOff val="50000"/>
                  </a:schemeClr>
                </a:solidFill>
                <a:latin typeface="Candara" panose="020E0502030303020204" pitchFamily="34" charset="0"/>
              </a:rPr>
              <a:t>} and {</a:t>
            </a:r>
            <a:r>
              <a:rPr lang="en-US" altLang="en-US" b="1" u="sng" kern="0" dirty="0" smtClean="0">
                <a:solidFill>
                  <a:schemeClr val="bg2">
                    <a:lumMod val="50000"/>
                    <a:lumOff val="50000"/>
                  </a:schemeClr>
                </a:solidFill>
                <a:latin typeface="Candara" panose="020E0502030303020204" pitchFamily="34" charset="0"/>
              </a:rPr>
              <a:t>student, course</a:t>
            </a:r>
            <a:r>
              <a:rPr lang="en-US" altLang="en-US" b="1" kern="0" dirty="0" smtClean="0">
                <a:solidFill>
                  <a:schemeClr val="bg2">
                    <a:lumMod val="50000"/>
                    <a:lumOff val="50000"/>
                  </a:schemeClr>
                </a:solidFill>
                <a:latin typeface="Candara" panose="020E0502030303020204" pitchFamily="34" charset="0"/>
              </a:rPr>
              <a:t>} </a:t>
            </a:r>
          </a:p>
        </p:txBody>
      </p:sp>
      <p:sp>
        <p:nvSpPr>
          <p:cNvPr id="12" name="Rectangle 7"/>
          <p:cNvSpPr txBox="1">
            <a:spLocks noChangeArrowheads="1"/>
          </p:cNvSpPr>
          <p:nvPr/>
        </p:nvSpPr>
        <p:spPr bwMode="auto">
          <a:xfrm>
            <a:off x="632460" y="2006724"/>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a:xfrm>
            <a:off x="896510" y="2910160"/>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4" name="Rectangle 13"/>
          <p:cNvSpPr/>
          <p:nvPr/>
        </p:nvSpPr>
        <p:spPr>
          <a:xfrm>
            <a:off x="2945622" y="4517627"/>
            <a:ext cx="2743199"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student</a:t>
            </a:r>
            <a:endParaRPr lang="en-US" altLang="en-US" b="1" dirty="0">
              <a:latin typeface="Candara" panose="020E0502030303020204" pitchFamily="34" charset="0"/>
            </a:endParaRPr>
          </a:p>
        </p:txBody>
      </p:sp>
      <p:sp>
        <p:nvSpPr>
          <p:cNvPr id="15" name="Multiply 14"/>
          <p:cNvSpPr/>
          <p:nvPr/>
        </p:nvSpPr>
        <p:spPr bwMode="auto">
          <a:xfrm>
            <a:off x="3602147" y="4110844"/>
            <a:ext cx="1439941" cy="1284780"/>
          </a:xfrm>
          <a:prstGeom prst="mathMultiply">
            <a:avLst>
              <a:gd name="adj1" fmla="val 11198"/>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Rectangle 15"/>
          <p:cNvSpPr/>
          <p:nvPr/>
        </p:nvSpPr>
        <p:spPr>
          <a:xfrm>
            <a:off x="5867399" y="3600175"/>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instructor</a:t>
            </a:r>
            <a:endParaRPr lang="en-US" altLang="en-US" sz="2800" b="1" dirty="0">
              <a:latin typeface="Candara" panose="020E0502030303020204" pitchFamily="34" charset="0"/>
            </a:endParaRPr>
          </a:p>
        </p:txBody>
      </p:sp>
      <p:sp>
        <p:nvSpPr>
          <p:cNvPr id="17" name="Rectangle 16"/>
          <p:cNvSpPr/>
          <p:nvPr/>
        </p:nvSpPr>
        <p:spPr>
          <a:xfrm>
            <a:off x="896509" y="3600175"/>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course</a:t>
            </a:r>
            <a:endParaRPr lang="en-US" altLang="en-US" sz="2800" b="1" dirty="0">
              <a:latin typeface="Candara" panose="020E0502030303020204" pitchFamily="34" charset="0"/>
            </a:endParaRPr>
          </a:p>
        </p:txBody>
      </p:sp>
      <p:sp>
        <p:nvSpPr>
          <p:cNvPr id="18" name="Rectangle 17"/>
          <p:cNvSpPr/>
          <p:nvPr/>
        </p:nvSpPr>
        <p:spPr>
          <a:xfrm>
            <a:off x="2945622" y="3600175"/>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student</a:t>
            </a:r>
          </a:p>
        </p:txBody>
      </p:sp>
      <p:sp>
        <p:nvSpPr>
          <p:cNvPr id="19" name="Rectangle 18"/>
          <p:cNvSpPr/>
          <p:nvPr/>
        </p:nvSpPr>
        <p:spPr>
          <a:xfrm>
            <a:off x="2945622" y="2910160"/>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0" name="Rectangle 19"/>
          <p:cNvSpPr/>
          <p:nvPr/>
        </p:nvSpPr>
        <p:spPr>
          <a:xfrm>
            <a:off x="5876781" y="2910160"/>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1" name="Rectangle 20"/>
          <p:cNvSpPr/>
          <p:nvPr/>
        </p:nvSpPr>
        <p:spPr>
          <a:xfrm>
            <a:off x="5867399" y="4933959"/>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instructor</a:t>
            </a:r>
            <a:endParaRPr lang="en-US" altLang="en-US" b="1" dirty="0">
              <a:latin typeface="Candara" panose="020E0502030303020204" pitchFamily="34" charset="0"/>
            </a:endParaRPr>
          </a:p>
        </p:txBody>
      </p:sp>
      <p:cxnSp>
        <p:nvCxnSpPr>
          <p:cNvPr id="22" name="Elbow Connector 21"/>
          <p:cNvCxnSpPr>
            <a:stCxn id="17" idx="2"/>
            <a:endCxn id="14" idx="1"/>
          </p:cNvCxnSpPr>
          <p:nvPr/>
        </p:nvCxnSpPr>
        <p:spPr bwMode="auto">
          <a:xfrm rot="16200000" flipH="1">
            <a:off x="2082711" y="3885548"/>
            <a:ext cx="625065" cy="1100757"/>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3" name="Straight Arrow Connector 22"/>
          <p:cNvCxnSpPr>
            <a:stCxn id="14" idx="0"/>
            <a:endCxn id="18" idx="2"/>
          </p:cNvCxnSpPr>
          <p:nvPr/>
        </p:nvCxnSpPr>
        <p:spPr bwMode="auto">
          <a:xfrm flipV="1">
            <a:off x="4317222" y="4123395"/>
            <a:ext cx="0"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4" name="Elbow Connector 23"/>
          <p:cNvCxnSpPr>
            <a:stCxn id="17" idx="2"/>
            <a:endCxn id="21" idx="1"/>
          </p:cNvCxnSpPr>
          <p:nvPr/>
        </p:nvCxnSpPr>
        <p:spPr bwMode="auto">
          <a:xfrm rot="16200000" flipH="1">
            <a:off x="3335434" y="2632826"/>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25" name="Multiply 24"/>
          <p:cNvSpPr/>
          <p:nvPr/>
        </p:nvSpPr>
        <p:spPr bwMode="auto">
          <a:xfrm>
            <a:off x="6726966" y="4453622"/>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26" name="Straight Arrow Connector 25"/>
          <p:cNvCxnSpPr>
            <a:stCxn id="21" idx="0"/>
            <a:endCxn id="16" idx="2"/>
          </p:cNvCxnSpPr>
          <p:nvPr/>
        </p:nvCxnSpPr>
        <p:spPr bwMode="auto">
          <a:xfrm flipH="1" flipV="1">
            <a:off x="7395789" y="4123395"/>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3698334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animBg="1"/>
      <p:bldP spid="21" grpId="0" animBg="1"/>
      <p:bldP spid="25"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632460" y="2769839"/>
            <a:ext cx="8267698" cy="681933"/>
          </a:xfrm>
        </p:spPr>
        <p:txBody>
          <a:bodyPr/>
          <a:lstStyle/>
          <a:p>
            <a:pPr eaLnBrk="1" hangingPunct="1">
              <a:defRPr/>
            </a:pPr>
            <a:r>
              <a:rPr lang="en-US" altLang="en-US" dirty="0" smtClean="0">
                <a:latin typeface="Candara" panose="020E0502030303020204" pitchFamily="34" charset="0"/>
              </a:rPr>
              <a:t>D3</a:t>
            </a:r>
            <a:r>
              <a:rPr lang="en-US" altLang="en-US" dirty="0" smtClean="0">
                <a:latin typeface="Candara" panose="020E0502030303020204" pitchFamily="34" charset="0"/>
              </a:rPr>
              <a:t>: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55985" y="1210617"/>
            <a:ext cx="7497416"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D1: {</a:t>
            </a:r>
            <a:r>
              <a:rPr lang="en-US" altLang="en-US" b="1" u="sng" kern="0" dirty="0" smtClean="0">
                <a:solidFill>
                  <a:schemeClr val="bg2">
                    <a:lumMod val="50000"/>
                    <a:lumOff val="50000"/>
                  </a:schemeClr>
                </a:solidFill>
                <a:latin typeface="Candara" panose="020E0502030303020204" pitchFamily="34" charset="0"/>
              </a:rPr>
              <a:t>student, instructor</a:t>
            </a:r>
            <a:r>
              <a:rPr lang="en-US" altLang="en-US" b="1" kern="0" dirty="0" smtClean="0">
                <a:solidFill>
                  <a:schemeClr val="bg2">
                    <a:lumMod val="50000"/>
                    <a:lumOff val="50000"/>
                  </a:schemeClr>
                </a:solidFill>
                <a:latin typeface="Candara" panose="020E0502030303020204" pitchFamily="34" charset="0"/>
              </a:rPr>
              <a:t>} and {</a:t>
            </a:r>
            <a:r>
              <a:rPr lang="en-US" altLang="en-US" b="1" u="sng" kern="0" dirty="0" smtClean="0">
                <a:solidFill>
                  <a:schemeClr val="bg2">
                    <a:lumMod val="50000"/>
                    <a:lumOff val="50000"/>
                  </a:schemeClr>
                </a:solidFill>
                <a:latin typeface="Candara" panose="020E0502030303020204" pitchFamily="34" charset="0"/>
              </a:rPr>
              <a:t>student, course</a:t>
            </a:r>
            <a:r>
              <a:rPr lang="en-US" altLang="en-US" b="1" kern="0" dirty="0" smtClean="0">
                <a:solidFill>
                  <a:schemeClr val="bg2">
                    <a:lumMod val="50000"/>
                    <a:lumOff val="50000"/>
                  </a:schemeClr>
                </a:solidFill>
                <a:latin typeface="Candara" panose="020E0502030303020204" pitchFamily="34" charset="0"/>
              </a:rPr>
              <a:t>} </a:t>
            </a:r>
          </a:p>
        </p:txBody>
      </p:sp>
      <p:sp>
        <p:nvSpPr>
          <p:cNvPr id="12" name="Rectangle 7"/>
          <p:cNvSpPr txBox="1">
            <a:spLocks noChangeArrowheads="1"/>
          </p:cNvSpPr>
          <p:nvPr/>
        </p:nvSpPr>
        <p:spPr bwMode="auto">
          <a:xfrm>
            <a:off x="632460" y="2006724"/>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D2: {course, </a:t>
            </a:r>
            <a:r>
              <a:rPr lang="en-US" altLang="en-US" b="1" u="sng" kern="0" dirty="0" smtClean="0">
                <a:solidFill>
                  <a:schemeClr val="bg2">
                    <a:lumMod val="50000"/>
                    <a:lumOff val="50000"/>
                  </a:schemeClr>
                </a:solidFill>
                <a:latin typeface="Candara" panose="020E0502030303020204" pitchFamily="34" charset="0"/>
              </a:rPr>
              <a:t>instructor</a:t>
            </a:r>
            <a:r>
              <a:rPr lang="en-US" altLang="en-US" b="1" kern="0" dirty="0" smtClean="0">
                <a:solidFill>
                  <a:schemeClr val="bg2">
                    <a:lumMod val="50000"/>
                    <a:lumOff val="50000"/>
                  </a:schemeClr>
                </a:solidFill>
                <a:latin typeface="Candara" panose="020E0502030303020204" pitchFamily="34" charset="0"/>
              </a:rPr>
              <a:t> } and {</a:t>
            </a:r>
            <a:r>
              <a:rPr lang="en-US" altLang="en-US" b="1" u="sng" kern="0" dirty="0" smtClean="0">
                <a:solidFill>
                  <a:schemeClr val="bg2">
                    <a:lumMod val="50000"/>
                    <a:lumOff val="50000"/>
                  </a:schemeClr>
                </a:solidFill>
                <a:latin typeface="Candara" panose="020E0502030303020204" pitchFamily="34" charset="0"/>
              </a:rPr>
              <a:t>course, student</a:t>
            </a:r>
            <a:r>
              <a:rPr lang="en-US" altLang="en-US" b="1" kern="0" dirty="0" smtClean="0">
                <a:solidFill>
                  <a:schemeClr val="bg2">
                    <a:lumMod val="50000"/>
                    <a:lumOff val="50000"/>
                  </a:schemeClr>
                </a:solidFill>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a:xfrm>
            <a:off x="896510" y="3630856"/>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4" name="Rectangle 13"/>
          <p:cNvSpPr/>
          <p:nvPr/>
        </p:nvSpPr>
        <p:spPr>
          <a:xfrm>
            <a:off x="2945622" y="5238323"/>
            <a:ext cx="2743199"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student</a:t>
            </a:r>
            <a:endParaRPr lang="en-US" altLang="en-US" b="1" dirty="0">
              <a:latin typeface="Candara" panose="020E0502030303020204" pitchFamily="34" charset="0"/>
            </a:endParaRPr>
          </a:p>
        </p:txBody>
      </p:sp>
      <p:sp>
        <p:nvSpPr>
          <p:cNvPr id="16" name="Rectangle 15"/>
          <p:cNvSpPr/>
          <p:nvPr/>
        </p:nvSpPr>
        <p:spPr>
          <a:xfrm>
            <a:off x="5867399" y="4320871"/>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student</a:t>
            </a:r>
            <a:endParaRPr lang="en-US" altLang="en-US" sz="2800" b="1" dirty="0">
              <a:latin typeface="Candara" panose="020E0502030303020204" pitchFamily="34" charset="0"/>
            </a:endParaRPr>
          </a:p>
        </p:txBody>
      </p:sp>
      <p:sp>
        <p:nvSpPr>
          <p:cNvPr id="17" name="Rectangle 16"/>
          <p:cNvSpPr/>
          <p:nvPr/>
        </p:nvSpPr>
        <p:spPr>
          <a:xfrm>
            <a:off x="896509" y="4320871"/>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Instructor</a:t>
            </a:r>
            <a:endParaRPr lang="en-US" altLang="en-US" sz="2800" b="1" dirty="0">
              <a:latin typeface="Candara" panose="020E0502030303020204" pitchFamily="34" charset="0"/>
            </a:endParaRPr>
          </a:p>
        </p:txBody>
      </p:sp>
      <p:sp>
        <p:nvSpPr>
          <p:cNvPr id="18" name="Rectangle 17"/>
          <p:cNvSpPr/>
          <p:nvPr/>
        </p:nvSpPr>
        <p:spPr>
          <a:xfrm>
            <a:off x="2945622" y="4320871"/>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course</a:t>
            </a:r>
          </a:p>
        </p:txBody>
      </p:sp>
      <p:sp>
        <p:nvSpPr>
          <p:cNvPr id="19" name="Rectangle 18"/>
          <p:cNvSpPr/>
          <p:nvPr/>
        </p:nvSpPr>
        <p:spPr>
          <a:xfrm>
            <a:off x="2945622" y="3630856"/>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0" name="Rectangle 19"/>
          <p:cNvSpPr/>
          <p:nvPr/>
        </p:nvSpPr>
        <p:spPr>
          <a:xfrm>
            <a:off x="5876781" y="3630856"/>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1" name="Rectangle 20"/>
          <p:cNvSpPr/>
          <p:nvPr/>
        </p:nvSpPr>
        <p:spPr>
          <a:xfrm>
            <a:off x="5867399" y="5654655"/>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instructor</a:t>
            </a:r>
            <a:endParaRPr lang="en-US" altLang="en-US" b="1" dirty="0">
              <a:latin typeface="Candara" panose="020E0502030303020204" pitchFamily="34" charset="0"/>
            </a:endParaRPr>
          </a:p>
        </p:txBody>
      </p:sp>
      <p:cxnSp>
        <p:nvCxnSpPr>
          <p:cNvPr id="22" name="Elbow Connector 21"/>
          <p:cNvCxnSpPr>
            <a:stCxn id="17" idx="2"/>
            <a:endCxn id="14" idx="1"/>
          </p:cNvCxnSpPr>
          <p:nvPr/>
        </p:nvCxnSpPr>
        <p:spPr bwMode="auto">
          <a:xfrm rot="16200000" flipH="1">
            <a:off x="2082711" y="4606244"/>
            <a:ext cx="625065" cy="1100757"/>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3" name="Straight Arrow Connector 22"/>
          <p:cNvCxnSpPr>
            <a:stCxn id="14" idx="0"/>
            <a:endCxn id="18" idx="2"/>
          </p:cNvCxnSpPr>
          <p:nvPr/>
        </p:nvCxnSpPr>
        <p:spPr bwMode="auto">
          <a:xfrm flipV="1">
            <a:off x="4317222" y="4844091"/>
            <a:ext cx="0"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4" name="Elbow Connector 23"/>
          <p:cNvCxnSpPr>
            <a:stCxn id="17" idx="2"/>
            <a:endCxn id="21" idx="1"/>
          </p:cNvCxnSpPr>
          <p:nvPr/>
        </p:nvCxnSpPr>
        <p:spPr bwMode="auto">
          <a:xfrm rot="16200000" flipH="1">
            <a:off x="3335434" y="3353522"/>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25" name="Multiply 24"/>
          <p:cNvSpPr/>
          <p:nvPr/>
        </p:nvSpPr>
        <p:spPr bwMode="auto">
          <a:xfrm>
            <a:off x="6597317" y="5215710"/>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26" name="Straight Arrow Connector 25"/>
          <p:cNvCxnSpPr>
            <a:stCxn id="21" idx="0"/>
            <a:endCxn id="16" idx="2"/>
          </p:cNvCxnSpPr>
          <p:nvPr/>
        </p:nvCxnSpPr>
        <p:spPr bwMode="auto">
          <a:xfrm flipH="1" flipV="1">
            <a:off x="7395789" y="4844091"/>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
        <p:nvSpPr>
          <p:cNvPr id="4" name="L-Shape 3"/>
          <p:cNvSpPr/>
          <p:nvPr/>
        </p:nvSpPr>
        <p:spPr bwMode="auto">
          <a:xfrm rot="18561491">
            <a:off x="2250612" y="5344248"/>
            <a:ext cx="639780" cy="219336"/>
          </a:xfrm>
          <a:prstGeom prst="corner">
            <a:avLst>
              <a:gd name="adj1" fmla="val 36844"/>
              <a:gd name="adj2" fmla="val 34653"/>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7" name="Rounded Rectangle 26"/>
          <p:cNvSpPr/>
          <p:nvPr/>
        </p:nvSpPr>
        <p:spPr bwMode="auto">
          <a:xfrm>
            <a:off x="1017738" y="2743149"/>
            <a:ext cx="7516661" cy="609600"/>
          </a:xfrm>
          <a:prstGeom prst="roundRect">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8" name="Rectangle 7"/>
          <p:cNvSpPr txBox="1">
            <a:spLocks noChangeArrowheads="1"/>
          </p:cNvSpPr>
          <p:nvPr/>
        </p:nvSpPr>
        <p:spPr bwMode="auto">
          <a:xfrm>
            <a:off x="677403" y="6279719"/>
            <a:ext cx="8267698" cy="561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buNone/>
              <a:defRPr/>
            </a:pPr>
            <a:r>
              <a:rPr lang="en-US" altLang="en-US" b="1" kern="0" dirty="0" smtClean="0">
                <a:latin typeface="Candara" panose="020E0502030303020204" pitchFamily="34" charset="0"/>
              </a:rPr>
              <a:t>D3: Passed NJB</a:t>
            </a:r>
            <a:endParaRPr lang="en-US" altLang="en-US" b="1" kern="0" dirty="0" smtClean="0">
              <a:latin typeface="Candara" panose="020E0502030303020204" pitchFamily="34" charset="0"/>
            </a:endParaRPr>
          </a:p>
        </p:txBody>
      </p:sp>
    </p:spTree>
    <p:extLst>
      <p:ext uri="{BB962C8B-B14F-4D97-AF65-F5344CB8AC3E}">
        <p14:creationId xmlns:p14="http://schemas.microsoft.com/office/powerpoint/2010/main" val="28922651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P spid="17" grpId="0" animBg="1"/>
      <p:bldP spid="18" grpId="0" animBg="1"/>
      <p:bldP spid="19" grpId="0" animBg="1"/>
      <p:bldP spid="20" grpId="0" animBg="1"/>
      <p:bldP spid="21" grpId="0" animBg="1"/>
      <p:bldP spid="25" grpId="0" animBg="1"/>
      <p:bldP spid="4" grpId="0" animBg="1"/>
      <p:bldP spid="27" grpId="0" animBg="1"/>
      <p:bldP spid="2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a:off x="-10824" y="0"/>
            <a:ext cx="9154824"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40640" y="671664"/>
            <a:ext cx="9056976" cy="5195735"/>
          </a:xfrm>
        </p:spPr>
        <p:txBody>
          <a:bodyPr/>
          <a:lstStyle/>
          <a:p>
            <a:pPr eaLnBrk="1" hangingPunct="1">
              <a:lnSpc>
                <a:spcPct val="150000"/>
              </a:lnSpc>
              <a:defRPr/>
            </a:pPr>
            <a:r>
              <a:rPr lang="en-US" altLang="en-US" sz="2600" dirty="0" smtClean="0">
                <a:latin typeface="Arial Narrow" panose="020B0606020202030204" pitchFamily="34" charset="0"/>
              </a:rPr>
              <a:t>Three possible decompositions for relation TEACH</a:t>
            </a:r>
          </a:p>
          <a:p>
            <a:pPr lvl="1" eaLnBrk="1" hangingPunct="1">
              <a:lnSpc>
                <a:spcPct val="150000"/>
              </a:lnSpc>
              <a:defRPr/>
            </a:pPr>
            <a:r>
              <a:rPr lang="en-US" altLang="en-US" dirty="0" smtClean="0">
                <a:latin typeface="Arial Narrow" panose="020B0606020202030204" pitchFamily="34" charset="0"/>
              </a:rPr>
              <a:t>D1: {</a:t>
            </a:r>
            <a:r>
              <a:rPr lang="en-US" altLang="en-US" u="sng" dirty="0" smtClean="0">
                <a:latin typeface="Arial Narrow" panose="020B0606020202030204" pitchFamily="34" charset="0"/>
              </a:rPr>
              <a:t>student, instructor</a:t>
            </a:r>
            <a:r>
              <a:rPr lang="en-US" altLang="en-US" dirty="0" smtClean="0">
                <a:latin typeface="Arial Narrow" panose="020B0606020202030204" pitchFamily="34" charset="0"/>
              </a:rPr>
              <a:t>} and {</a:t>
            </a:r>
            <a:r>
              <a:rPr lang="en-US" altLang="en-US" u="sng" dirty="0" smtClean="0">
                <a:latin typeface="Arial Narrow" panose="020B0606020202030204" pitchFamily="34" charset="0"/>
              </a:rPr>
              <a:t>student, course</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D2: {course,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 and {</a:t>
            </a:r>
            <a:r>
              <a:rPr lang="en-US" altLang="en-US" u="sng" dirty="0" smtClean="0">
                <a:latin typeface="Arial Narrow" panose="020B0606020202030204" pitchFamily="34" charset="0"/>
              </a:rPr>
              <a:t>course, student</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D3: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course } and {</a:t>
            </a:r>
            <a:r>
              <a:rPr lang="en-US" altLang="en-US" u="sng" dirty="0" smtClean="0">
                <a:latin typeface="Arial Narrow" panose="020B0606020202030204" pitchFamily="34" charset="0"/>
              </a:rPr>
              <a:t>instructor, student</a:t>
            </a:r>
            <a:r>
              <a:rPr lang="en-US" altLang="en-US" dirty="0" smtClean="0">
                <a:latin typeface="Arial Narrow" panose="020B0606020202030204" pitchFamily="34" charset="0"/>
              </a:rPr>
              <a:t>} </a:t>
            </a:r>
            <a:r>
              <a:rPr lang="en-US" dirty="0" smtClean="0">
                <a:latin typeface="Arial Narrow" panose="020B0606020202030204" pitchFamily="34" charset="0"/>
                <a:sym typeface="Wingdings" charset="2"/>
              </a:rPr>
              <a:t></a:t>
            </a:r>
            <a:endParaRPr lang="en-US" altLang="en-US" b="1" dirty="0" smtClean="0">
              <a:latin typeface="Arial Narrow" panose="020B0606020202030204" pitchFamily="34" charset="0"/>
            </a:endParaRPr>
          </a:p>
          <a:p>
            <a:pPr eaLnBrk="1" hangingPunct="1">
              <a:lnSpc>
                <a:spcPct val="150000"/>
              </a:lnSpc>
              <a:defRPr/>
            </a:pPr>
            <a:r>
              <a:rPr lang="en-US" altLang="en-US" sz="2600" b="1" dirty="0" smtClean="0">
                <a:latin typeface="Times New Roman" panose="02020603050405020304" pitchFamily="18" charset="0"/>
                <a:cs typeface="Times New Roman" panose="02020603050405020304" pitchFamily="18" charset="0"/>
              </a:rPr>
              <a:t>All three decompositions will lose fd1. </a:t>
            </a:r>
          </a:p>
          <a:p>
            <a:pPr lvl="1" eaLnBrk="1" hangingPunct="1">
              <a:lnSpc>
                <a:spcPct val="150000"/>
              </a:lnSpc>
              <a:defRPr/>
            </a:pPr>
            <a:r>
              <a:rPr lang="en-US" altLang="en-US" i="1" dirty="0" smtClean="0">
                <a:latin typeface="Times New Roman" panose="02020603050405020304" pitchFamily="18" charset="0"/>
                <a:cs typeface="Times New Roman" panose="02020603050405020304" pitchFamily="18" charset="0"/>
              </a:rPr>
              <a:t>We have to settle for sacrificing the functional dependency preservation. But we </a:t>
            </a:r>
            <a:r>
              <a:rPr lang="en-US" altLang="en-US" i="1" u="sng" dirty="0" smtClean="0">
                <a:latin typeface="Times New Roman" panose="02020603050405020304" pitchFamily="18" charset="0"/>
                <a:cs typeface="Times New Roman" panose="02020603050405020304" pitchFamily="18" charset="0"/>
              </a:rPr>
              <a:t>cannot</a:t>
            </a:r>
            <a:r>
              <a:rPr lang="en-US" altLang="en-US" i="1" dirty="0" smtClean="0">
                <a:latin typeface="Times New Roman" panose="02020603050405020304" pitchFamily="18" charset="0"/>
                <a:cs typeface="Times New Roman" panose="02020603050405020304" pitchFamily="18" charset="0"/>
              </a:rPr>
              <a:t> sacrifice the non-additivity property after decomposition.</a:t>
            </a:r>
          </a:p>
        </p:txBody>
      </p:sp>
      <p:sp>
        <p:nvSpPr>
          <p:cNvPr id="3" name="Rectangle 2"/>
          <p:cNvSpPr/>
          <p:nvPr/>
        </p:nvSpPr>
        <p:spPr>
          <a:xfrm>
            <a:off x="228600" y="6003809"/>
            <a:ext cx="8869016" cy="830997"/>
          </a:xfrm>
          <a:prstGeom prst="rect">
            <a:avLst/>
          </a:prstGeom>
        </p:spPr>
        <p:txBody>
          <a:bodyPr wrap="square">
            <a:spAutoFit/>
          </a:bodyPr>
          <a:lstStyle/>
          <a:p>
            <a:pPr eaLnBrk="1" hangingPunct="1">
              <a:defRPr/>
            </a:pPr>
            <a:r>
              <a:rPr lang="en-US" altLang="en-US" b="1" dirty="0" smtClean="0">
                <a:latin typeface="Candara" panose="020E0502030303020204" pitchFamily="34" charset="0"/>
              </a:rPr>
              <a:t>Only </a:t>
            </a:r>
            <a:r>
              <a:rPr lang="en-US" altLang="en-US" b="1" dirty="0">
                <a:latin typeface="Candara" panose="020E0502030303020204" pitchFamily="34" charset="0"/>
              </a:rPr>
              <a:t>the 3rd decomposition will not generate spurious tuples after </a:t>
            </a:r>
            <a:r>
              <a:rPr lang="en-US" altLang="en-US" b="1" dirty="0" smtClean="0">
                <a:latin typeface="Candara" panose="020E0502030303020204" pitchFamily="34" charset="0"/>
              </a:rPr>
              <a:t>join and </a:t>
            </a:r>
            <a:r>
              <a:rPr lang="en-US" altLang="en-US" b="1" dirty="0">
                <a:latin typeface="Candara" panose="020E0502030303020204" pitchFamily="34" charset="0"/>
              </a:rPr>
              <a:t>hence has the non-additivity </a:t>
            </a:r>
            <a:r>
              <a:rPr lang="en-US" altLang="en-US" b="1" dirty="0" smtClean="0">
                <a:latin typeface="Candara" panose="020E0502030303020204" pitchFamily="34" charset="0"/>
              </a:rPr>
              <a:t>property.</a:t>
            </a:r>
            <a:endParaRPr lang="en-US" altLang="en-US" b="1" dirty="0">
              <a:latin typeface="Candara" panose="020E0502030303020204" pitchFamily="34" charset="0"/>
            </a:endParaRPr>
          </a:p>
        </p:txBody>
      </p:sp>
    </p:spTree>
    <p:extLst>
      <p:ext uri="{BB962C8B-B14F-4D97-AF65-F5344CB8AC3E}">
        <p14:creationId xmlns:p14="http://schemas.microsoft.com/office/powerpoint/2010/main" val="380938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6"/>
          <p:cNvSpPr>
            <a:spLocks noGrp="1" noChangeArrowheads="1"/>
          </p:cNvSpPr>
          <p:nvPr>
            <p:ph type="title"/>
          </p:nvPr>
        </p:nvSpPr>
        <p:spPr>
          <a:xfrm>
            <a:off x="0" y="0"/>
            <a:ext cx="9144000" cy="720725"/>
          </a:xfrm>
        </p:spPr>
        <p:txBody>
          <a:bodyPr/>
          <a:lstStyle/>
          <a:p>
            <a:pPr eaLnBrk="1" hangingPunct="1"/>
            <a:r>
              <a:rPr lang="en-US" altLang="en-US" dirty="0" smtClean="0"/>
              <a:t>Normal Forms Based on Primary Keys </a:t>
            </a:r>
          </a:p>
        </p:txBody>
      </p:sp>
      <p:sp>
        <p:nvSpPr>
          <p:cNvPr id="62467" name="Rectangle 7"/>
          <p:cNvSpPr>
            <a:spLocks noGrp="1" noChangeArrowheads="1"/>
          </p:cNvSpPr>
          <p:nvPr>
            <p:ph idx="1"/>
          </p:nvPr>
        </p:nvSpPr>
        <p:spPr>
          <a:xfrm>
            <a:off x="0" y="838200"/>
            <a:ext cx="9144000" cy="5943600"/>
          </a:xfrm>
        </p:spPr>
        <p:txBody>
          <a:bodyPr/>
          <a:lstStyle/>
          <a:p>
            <a:pPr eaLnBrk="1" hangingPunct="1">
              <a:lnSpc>
                <a:spcPct val="200000"/>
              </a:lnSpc>
            </a:pPr>
            <a:r>
              <a:rPr lang="en-US" altLang="en-US" dirty="0" smtClean="0"/>
              <a:t>Normalization of Relations </a:t>
            </a:r>
          </a:p>
          <a:p>
            <a:pPr eaLnBrk="1" hangingPunct="1">
              <a:lnSpc>
                <a:spcPct val="200000"/>
              </a:lnSpc>
            </a:pPr>
            <a:r>
              <a:rPr lang="en-US" altLang="en-US" dirty="0" smtClean="0"/>
              <a:t>Definitions of Keys and Attributes Participating in Keys </a:t>
            </a:r>
          </a:p>
          <a:p>
            <a:pPr eaLnBrk="1" hangingPunct="1">
              <a:lnSpc>
                <a:spcPct val="200000"/>
              </a:lnSpc>
            </a:pPr>
            <a:r>
              <a:rPr lang="en-US" altLang="en-US" dirty="0" smtClean="0"/>
              <a:t>First Normal Form</a:t>
            </a:r>
          </a:p>
          <a:p>
            <a:pPr eaLnBrk="1" hangingPunct="1">
              <a:lnSpc>
                <a:spcPct val="200000"/>
              </a:lnSpc>
            </a:pPr>
            <a:r>
              <a:rPr lang="en-US" altLang="en-US" dirty="0" smtClean="0"/>
              <a:t>Second Normal Form</a:t>
            </a:r>
          </a:p>
          <a:p>
            <a:pPr eaLnBrk="1" hangingPunct="1">
              <a:lnSpc>
                <a:spcPct val="200000"/>
              </a:lnSpc>
            </a:pPr>
            <a:r>
              <a:rPr lang="en-US" altLang="en-US" dirty="0" smtClean="0"/>
              <a:t>Third Normal Form</a:t>
            </a:r>
          </a:p>
          <a:p>
            <a:pPr eaLnBrk="1" hangingPunct="1">
              <a:lnSpc>
                <a:spcPct val="200000"/>
              </a:lnSpc>
            </a:pPr>
            <a:r>
              <a:rPr lang="en-US" altLang="en-US" dirty="0"/>
              <a:t>Practical Use of Normal Forms </a:t>
            </a:r>
          </a:p>
        </p:txBody>
      </p:sp>
    </p:spTree>
    <p:extLst>
      <p:ext uri="{BB962C8B-B14F-4D97-AF65-F5344CB8AC3E}">
        <p14:creationId xmlns:p14="http://schemas.microsoft.com/office/powerpoint/2010/main" val="3298825661"/>
      </p:ext>
    </p:extLst>
  </p:cSld>
  <p:clrMapOvr>
    <a:masterClrMapping/>
  </p:clrMapOvr>
  <p:transition spd="med"/>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Rectangle 4"/>
          <p:cNvSpPr>
            <a:spLocks noGrp="1" noChangeArrowheads="1"/>
          </p:cNvSpPr>
          <p:nvPr>
            <p:ph type="title"/>
          </p:nvPr>
        </p:nvSpPr>
        <p:spPr>
          <a:xfrm>
            <a:off x="0" y="0"/>
            <a:ext cx="9144000" cy="914399"/>
          </a:xfrm>
        </p:spPr>
        <p:txBody>
          <a:bodyPr/>
          <a:lstStyle/>
          <a:p>
            <a:r>
              <a:rPr lang="en-US" altLang="en-US" sz="2800" dirty="0" smtClean="0"/>
              <a:t>Test for checking non-additivity of Binary Relational Decompositions </a:t>
            </a:r>
          </a:p>
        </p:txBody>
      </p:sp>
      <p:sp>
        <p:nvSpPr>
          <p:cNvPr id="782341" name="Rectangle 5"/>
          <p:cNvSpPr>
            <a:spLocks noGrp="1" noChangeArrowheads="1"/>
          </p:cNvSpPr>
          <p:nvPr>
            <p:ph type="body" idx="1"/>
          </p:nvPr>
        </p:nvSpPr>
        <p:spPr>
          <a:xfrm>
            <a:off x="0" y="967408"/>
            <a:ext cx="9067800" cy="5791200"/>
          </a:xfrm>
        </p:spPr>
        <p:txBody>
          <a:bodyPr/>
          <a:lstStyle/>
          <a:p>
            <a:pPr marL="0" indent="0">
              <a:lnSpc>
                <a:spcPct val="150000"/>
              </a:lnSpc>
              <a:buFont typeface="Wingdings" panose="05000000000000000000" pitchFamily="2" charset="2"/>
              <a:buNone/>
              <a:defRPr/>
            </a:pPr>
            <a:r>
              <a:rPr lang="en-US" altLang="en-US" sz="2600" b="1" dirty="0" smtClean="0">
                <a:latin typeface="Arial Narrow" panose="020B0606020202030204" pitchFamily="34" charset="0"/>
              </a:rPr>
              <a:t>If you apply the NJB test to the 3 decompositions of the TEACH relation:</a:t>
            </a:r>
          </a:p>
          <a:p>
            <a:pPr>
              <a:lnSpc>
                <a:spcPct val="150000"/>
              </a:lnSpc>
              <a:defRPr/>
            </a:pPr>
            <a:r>
              <a:rPr lang="en-US" altLang="en-US" sz="2600" dirty="0" smtClean="0">
                <a:latin typeface="Arial Narrow" panose="020B0606020202030204" pitchFamily="34" charset="0"/>
              </a:rPr>
              <a:t>D1</a:t>
            </a:r>
            <a:r>
              <a:rPr lang="en-US" altLang="en-US" sz="2600" b="1" dirty="0" smtClean="0">
                <a:latin typeface="Arial Narrow" panose="020B0606020202030204" pitchFamily="34" charset="0"/>
              </a:rPr>
              <a:t> </a:t>
            </a:r>
            <a:r>
              <a:rPr lang="en-US" altLang="en-US" sz="2600" dirty="0" smtClean="0">
                <a:latin typeface="Arial Narrow" panose="020B0606020202030204" pitchFamily="34" charset="0"/>
              </a:rPr>
              <a:t>gives</a:t>
            </a:r>
            <a:r>
              <a:rPr lang="en-US" altLang="en-US" sz="2600" b="1" dirty="0" smtClean="0">
                <a:latin typeface="Arial Narrow" panose="020B0606020202030204" pitchFamily="34" charset="0"/>
              </a:rPr>
              <a:t>  Student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Student</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D2 gives</a:t>
            </a:r>
            <a:r>
              <a:rPr lang="en-US" altLang="en-US" sz="2600" b="1" dirty="0" smtClean="0">
                <a:latin typeface="Arial Narrow" panose="020B0606020202030204" pitchFamily="34" charset="0"/>
              </a:rPr>
              <a:t>  Course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Course</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However, in D3 we get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or </a:t>
            </a:r>
            <a:r>
              <a:rPr lang="en-US" altLang="en-US" sz="2600" b="1" dirty="0" smtClean="0">
                <a:latin typeface="Arial Narrow" panose="020B0606020202030204" pitchFamily="34" charset="0"/>
              </a:rPr>
              <a:t>Instructor</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a:t>
            </a:r>
          </a:p>
          <a:p>
            <a:pPr marL="0" indent="0">
              <a:lnSpc>
                <a:spcPct val="150000"/>
              </a:lnSpc>
              <a:buFont typeface="Wingdings" panose="05000000000000000000" pitchFamily="2" charset="2"/>
              <a:buNone/>
              <a:defRPr/>
            </a:pPr>
            <a:r>
              <a:rPr lang="en-US" altLang="en-US" sz="2600" dirty="0" smtClean="0">
                <a:latin typeface="Arial Narrow" panose="020B0606020202030204" pitchFamily="34" charset="0"/>
              </a:rPr>
              <a:t>Since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is indeed true, the NJB property is satisfied and D3 is determined as a non-additive (good) decomposition.</a:t>
            </a:r>
          </a:p>
          <a:p>
            <a:pPr>
              <a:lnSpc>
                <a:spcPct val="150000"/>
              </a:lnSpc>
              <a:defRPr/>
            </a:pPr>
            <a:endParaRPr lang="en-US" altLang="en-US" sz="2600" dirty="0">
              <a:latin typeface="Arial Narrow" panose="020B0606020202030204" pitchFamily="34" charset="0"/>
            </a:endParaRPr>
          </a:p>
        </p:txBody>
      </p:sp>
    </p:spTree>
    <p:extLst>
      <p:ext uri="{BB962C8B-B14F-4D97-AF65-F5344CB8AC3E}">
        <p14:creationId xmlns:p14="http://schemas.microsoft.com/office/powerpoint/2010/main" val="402389772"/>
      </p:ext>
    </p:extLst>
  </p:cSld>
  <p:clrMapOvr>
    <a:masterClrMapping/>
  </p:clrMapOvr>
  <p:transition spd="med"/>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7" name="Rectangle 4"/>
          <p:cNvSpPr>
            <a:spLocks noGrp="1" noChangeArrowheads="1"/>
          </p:cNvSpPr>
          <p:nvPr>
            <p:ph type="title"/>
          </p:nvPr>
        </p:nvSpPr>
        <p:spPr>
          <a:xfrm>
            <a:off x="0" y="0"/>
            <a:ext cx="9144000" cy="873125"/>
          </a:xfrm>
        </p:spPr>
        <p:txBody>
          <a:bodyPr/>
          <a:lstStyle/>
          <a:p>
            <a:r>
              <a:rPr lang="en-US" altLang="en-US" sz="2800" b="1" dirty="0" smtClean="0"/>
              <a:t>General Procedure for achieving BCNF when a relation fails </a:t>
            </a:r>
            <a:r>
              <a:rPr lang="en-US" altLang="en-US" sz="2800" b="1" dirty="0" smtClean="0"/>
              <a:t>BCNF (</a:t>
            </a:r>
            <a:r>
              <a:rPr lang="en-US" altLang="en-US" sz="2800" b="1" dirty="0" smtClean="0">
                <a:latin typeface="Arial Narrow" panose="020B0606020202030204" pitchFamily="34" charset="0"/>
              </a:rPr>
              <a:t>Algorithm </a:t>
            </a:r>
            <a:r>
              <a:rPr lang="en-US" altLang="en-US" sz="2800" b="1" dirty="0">
                <a:latin typeface="Arial Narrow" panose="020B0606020202030204" pitchFamily="34" charset="0"/>
              </a:rPr>
              <a:t>15.5</a:t>
            </a:r>
            <a:r>
              <a:rPr lang="en-US" altLang="en-US" sz="2800" b="1" dirty="0" smtClean="0">
                <a:latin typeface="Arial Narrow" panose="020B0606020202030204" pitchFamily="34" charset="0"/>
              </a:rPr>
              <a:t>)</a:t>
            </a:r>
            <a:endParaRPr lang="en-US" altLang="en-US" sz="2800" b="1" dirty="0" smtClean="0"/>
          </a:p>
        </p:txBody>
      </p:sp>
      <p:sp>
        <p:nvSpPr>
          <p:cNvPr id="782341" name="Rectangle 5"/>
          <p:cNvSpPr>
            <a:spLocks noGrp="1" noChangeArrowheads="1"/>
          </p:cNvSpPr>
          <p:nvPr>
            <p:ph type="body" idx="1"/>
          </p:nvPr>
        </p:nvSpPr>
        <p:spPr>
          <a:xfrm>
            <a:off x="0" y="982603"/>
            <a:ext cx="9067800" cy="2674997"/>
          </a:xfrm>
        </p:spPr>
        <p:txBody>
          <a:bodyPr/>
          <a:lstStyle/>
          <a:p>
            <a:pPr>
              <a:defRPr/>
            </a:pPr>
            <a:r>
              <a:rPr lang="en-US" sz="2600" dirty="0" smtClean="0">
                <a:latin typeface="Candara" panose="020E0502030303020204" pitchFamily="34" charset="0"/>
              </a:rPr>
              <a:t>Let </a:t>
            </a:r>
            <a:r>
              <a:rPr lang="en-US" sz="2600" dirty="0">
                <a:latin typeface="Candara" panose="020E0502030303020204" pitchFamily="34" charset="0"/>
              </a:rPr>
              <a:t>R be the relation not in BCNF, let X </a:t>
            </a:r>
            <a:r>
              <a:rPr lang="en-US" sz="2600" dirty="0" smtClean="0">
                <a:latin typeface="Candara" panose="020E0502030303020204" pitchFamily="34" charset="0"/>
              </a:rPr>
              <a:t>be a subset-of </a:t>
            </a:r>
            <a:r>
              <a:rPr lang="en-US" sz="2600" dirty="0">
                <a:latin typeface="Candara" panose="020E0502030303020204" pitchFamily="34" charset="0"/>
              </a:rPr>
              <a:t>R, and </a:t>
            </a:r>
            <a:r>
              <a:rPr lang="en-US" sz="2600" dirty="0" smtClean="0">
                <a:latin typeface="Candara" panose="020E0502030303020204" pitchFamily="34" charset="0"/>
              </a:rPr>
              <a:t/>
            </a:r>
            <a:br>
              <a:rPr lang="en-US" sz="2600" dirty="0" smtClean="0">
                <a:latin typeface="Candara" panose="020E0502030303020204" pitchFamily="34" charset="0"/>
              </a:rPr>
            </a:br>
            <a:r>
              <a:rPr lang="en-US" sz="2600" dirty="0" smtClean="0">
                <a:latin typeface="Candara" panose="020E0502030303020204" pitchFamily="34" charset="0"/>
              </a:rPr>
              <a:t>let </a:t>
            </a:r>
            <a:r>
              <a:rPr lang="en-IN" sz="2600" b="1" i="1" dirty="0">
                <a:latin typeface="Candara" panose="020E0502030303020204" pitchFamily="34" charset="0"/>
              </a:rPr>
              <a:t>X</a:t>
            </a:r>
            <a:r>
              <a:rPr lang="en-IN" sz="2600" b="1" dirty="0">
                <a:latin typeface="Candara" panose="020E0502030303020204" pitchFamily="34" charset="0"/>
              </a:rPr>
              <a:t> </a:t>
            </a:r>
            <a:r>
              <a:rPr lang="en-IN" sz="2600" b="1" dirty="0">
                <a:latin typeface="Candara" panose="020E0502030303020204" pitchFamily="34" charset="0"/>
                <a:sym typeface="Symbol" panose="05050102010706020507" pitchFamily="18" charset="2"/>
              </a:rPr>
              <a:t></a:t>
            </a:r>
            <a:r>
              <a:rPr lang="en-IN" sz="2600" b="1" dirty="0">
                <a:latin typeface="Candara" panose="020E0502030303020204" pitchFamily="34" charset="0"/>
              </a:rPr>
              <a:t> </a:t>
            </a:r>
            <a:r>
              <a:rPr lang="en-IN" sz="2600" b="1" i="1" dirty="0">
                <a:latin typeface="Candara" panose="020E0502030303020204" pitchFamily="34" charset="0"/>
              </a:rPr>
              <a:t>A </a:t>
            </a:r>
            <a:r>
              <a:rPr lang="en-IN" sz="2600" dirty="0">
                <a:latin typeface="Candara" panose="020E0502030303020204" pitchFamily="34" charset="0"/>
              </a:rPr>
              <a:t>be the FD that causes a violation of BCNF.  </a:t>
            </a:r>
            <a:r>
              <a:rPr lang="en-IN" sz="2600" dirty="0" smtClean="0">
                <a:latin typeface="Candara" panose="020E0502030303020204" pitchFamily="34" charset="0"/>
              </a:rPr>
              <a:t/>
            </a:r>
            <a:br>
              <a:rPr lang="en-IN" sz="2600" dirty="0" smtClean="0">
                <a:latin typeface="Candara" panose="020E0502030303020204" pitchFamily="34" charset="0"/>
              </a:rPr>
            </a:br>
            <a:r>
              <a:rPr lang="en-IN" sz="2600" dirty="0" smtClean="0">
                <a:latin typeface="Candara" panose="020E0502030303020204" pitchFamily="34" charset="0"/>
              </a:rPr>
              <a:t>Then </a:t>
            </a:r>
            <a:r>
              <a:rPr lang="en-IN" sz="2600" dirty="0" smtClean="0">
                <a:latin typeface="Candara" panose="020E0502030303020204" pitchFamily="34" charset="0"/>
              </a:rPr>
              <a:t>R </a:t>
            </a:r>
            <a:r>
              <a:rPr lang="en-IN" sz="2600" dirty="0">
                <a:latin typeface="Candara" panose="020E0502030303020204" pitchFamily="34" charset="0"/>
              </a:rPr>
              <a:t>may be decomposed into two relations:</a:t>
            </a:r>
            <a:endParaRPr lang="en-US" sz="2600" dirty="0">
              <a:latin typeface="Candara" panose="020E0502030303020204" pitchFamily="34" charset="0"/>
            </a:endParaRPr>
          </a:p>
          <a:p>
            <a:pPr lvl="1">
              <a:lnSpc>
                <a:spcPct val="150000"/>
              </a:lnSpc>
              <a:defRPr/>
            </a:pPr>
            <a:r>
              <a:rPr lang="en-IN" b="1" dirty="0" smtClean="0">
                <a:latin typeface="Candara" panose="020E0502030303020204" pitchFamily="34" charset="0"/>
              </a:rPr>
              <a:t>(</a:t>
            </a:r>
            <a:r>
              <a:rPr lang="en-IN" b="1" dirty="0" err="1" smtClean="0">
                <a:latin typeface="Candara" panose="020E0502030303020204" pitchFamily="34" charset="0"/>
              </a:rPr>
              <a:t>i</a:t>
            </a:r>
            <a:r>
              <a:rPr lang="en-IN" b="1" dirty="0" smtClean="0">
                <a:latin typeface="Candara" panose="020E0502030303020204" pitchFamily="34" charset="0"/>
              </a:rPr>
              <a:t>) </a:t>
            </a:r>
            <a:r>
              <a:rPr lang="en-IN" b="1" i="1" dirty="0" smtClean="0">
                <a:latin typeface="Candara" panose="020E0502030303020204" pitchFamily="34" charset="0"/>
              </a:rPr>
              <a:t>R </a:t>
            </a:r>
            <a:r>
              <a:rPr lang="en-IN" b="1" i="1" dirty="0">
                <a:latin typeface="Candara" panose="020E0502030303020204" pitchFamily="34" charset="0"/>
              </a:rPr>
              <a:t>–A</a:t>
            </a:r>
            <a:r>
              <a:rPr lang="en-IN" b="1" dirty="0">
                <a:latin typeface="Candara" panose="020E0502030303020204" pitchFamily="34" charset="0"/>
              </a:rPr>
              <a:t>  and (ii) </a:t>
            </a:r>
            <a:r>
              <a:rPr lang="en-IN" b="1" i="1" dirty="0" smtClean="0">
                <a:latin typeface="Candara" panose="020E0502030303020204" pitchFamily="34" charset="0"/>
              </a:rPr>
              <a:t>X</a:t>
            </a:r>
            <a:r>
              <a:rPr lang="en-US" altLang="en-US" b="1" dirty="0" smtClean="0">
                <a:latin typeface="Candara" panose="020E0502030303020204" pitchFamily="34" charset="0"/>
              </a:rPr>
              <a:t> υ </a:t>
            </a:r>
            <a:r>
              <a:rPr lang="en-IN" b="1" i="1" dirty="0" smtClean="0">
                <a:latin typeface="Candara" panose="020E0502030303020204" pitchFamily="34" charset="0"/>
              </a:rPr>
              <a:t>A</a:t>
            </a:r>
            <a:r>
              <a:rPr lang="en-IN" b="1" dirty="0">
                <a:latin typeface="Candara" panose="020E0502030303020204" pitchFamily="34" charset="0"/>
              </a:rPr>
              <a:t>.</a:t>
            </a:r>
            <a:endParaRPr lang="en-US" b="1" dirty="0">
              <a:latin typeface="Candara" panose="020E0502030303020204" pitchFamily="34" charset="0"/>
            </a:endParaRPr>
          </a:p>
          <a:p>
            <a:pPr>
              <a:lnSpc>
                <a:spcPct val="150000"/>
              </a:lnSpc>
              <a:defRPr/>
            </a:pPr>
            <a:r>
              <a:rPr lang="en-IN" sz="2600" dirty="0">
                <a:latin typeface="Candara" panose="020E0502030303020204" pitchFamily="34" charset="0"/>
              </a:rPr>
              <a:t>If either  </a:t>
            </a:r>
            <a:r>
              <a:rPr lang="en-IN" sz="2600" i="1" dirty="0">
                <a:latin typeface="Candara" panose="020E0502030303020204" pitchFamily="34" charset="0"/>
              </a:rPr>
              <a:t>R –A</a:t>
            </a:r>
            <a:r>
              <a:rPr lang="en-IN" sz="2600" dirty="0">
                <a:latin typeface="Candara" panose="020E0502030303020204" pitchFamily="34" charset="0"/>
              </a:rPr>
              <a:t>  or </a:t>
            </a:r>
            <a:r>
              <a:rPr lang="en-IN" sz="2600" i="1" dirty="0" smtClean="0">
                <a:latin typeface="Candara" panose="020E0502030303020204" pitchFamily="34" charset="0"/>
              </a:rPr>
              <a:t>X</a:t>
            </a:r>
            <a:r>
              <a:rPr lang="en-US" altLang="en-US" sz="2600" dirty="0" smtClean="0">
                <a:latin typeface="Candara" panose="020E0502030303020204" pitchFamily="34" charset="0"/>
              </a:rPr>
              <a:t> υ </a:t>
            </a:r>
            <a:r>
              <a:rPr lang="en-IN" sz="2600" i="1" dirty="0" smtClean="0">
                <a:latin typeface="Candara" panose="020E0502030303020204" pitchFamily="34" charset="0"/>
              </a:rPr>
              <a:t>A</a:t>
            </a:r>
            <a:r>
              <a:rPr lang="en-IN" sz="2600" dirty="0">
                <a:latin typeface="Candara" panose="020E0502030303020204" pitchFamily="34" charset="0"/>
              </a:rPr>
              <a:t> </a:t>
            </a:r>
            <a:r>
              <a:rPr lang="en-IN" sz="2600" dirty="0" smtClean="0">
                <a:latin typeface="Candara" panose="020E0502030303020204" pitchFamily="34" charset="0"/>
              </a:rPr>
              <a:t>is </a:t>
            </a:r>
            <a:r>
              <a:rPr lang="en-IN" sz="2600" dirty="0">
                <a:latin typeface="Candara" panose="020E0502030303020204" pitchFamily="34" charset="0"/>
              </a:rPr>
              <a:t>not in BCNF, repeat the process</a:t>
            </a:r>
            <a:r>
              <a:rPr lang="en-IN" sz="2600" dirty="0" smtClean="0">
                <a:latin typeface="Candara" panose="020E0502030303020204" pitchFamily="34" charset="0"/>
              </a:rPr>
              <a:t>.</a:t>
            </a:r>
            <a:endParaRPr lang="en-US" sz="2600" dirty="0">
              <a:latin typeface="Candara" panose="020E0502030303020204" pitchFamily="34" charset="0"/>
            </a:endParaRPr>
          </a:p>
        </p:txBody>
      </p:sp>
      <p:sp>
        <p:nvSpPr>
          <p:cNvPr id="2" name="Rectangle 1"/>
          <p:cNvSpPr/>
          <p:nvPr/>
        </p:nvSpPr>
        <p:spPr>
          <a:xfrm>
            <a:off x="76200" y="3472160"/>
            <a:ext cx="8991600" cy="1754326"/>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b="1" dirty="0" smtClean="0">
                <a:latin typeface="Candara" panose="020E0502030303020204" pitchFamily="34" charset="0"/>
                <a:cs typeface="Times New Roman" panose="02020603050405020304" pitchFamily="18" charset="0"/>
              </a:rPr>
              <a:t>Example</a:t>
            </a:r>
            <a:r>
              <a:rPr lang="en-US" altLang="en-US" dirty="0" smtClean="0">
                <a:latin typeface="Candara" panose="020E0502030303020204" pitchFamily="34" charset="0"/>
                <a:cs typeface="Times New Roman" panose="02020603050405020304" pitchFamily="18" charset="0"/>
              </a:rPr>
              <a:t> </a:t>
            </a:r>
          </a:p>
          <a:p>
            <a:pPr marL="0" indent="0">
              <a:lnSpc>
                <a:spcPct val="150000"/>
              </a:lnSpc>
              <a:buFont typeface="Wingdings" panose="05000000000000000000" pitchFamily="2" charset="2"/>
              <a:buNone/>
              <a:defRPr/>
            </a:pPr>
            <a:r>
              <a:rPr lang="en-US" altLang="en-US" dirty="0" smtClean="0">
                <a:latin typeface="Candara" panose="020E0502030303020204" pitchFamily="34" charset="0"/>
                <a:cs typeface="Times New Roman" panose="02020603050405020304" pitchFamily="18" charset="0"/>
              </a:rPr>
              <a:t>The </a:t>
            </a:r>
            <a:r>
              <a:rPr lang="en-US" altLang="en-US" dirty="0" err="1">
                <a:latin typeface="Candara" panose="020E0502030303020204" pitchFamily="34" charset="0"/>
                <a:cs typeface="Times New Roman" panose="02020603050405020304" pitchFamily="18" charset="0"/>
              </a:rPr>
              <a:t>f.d</a:t>
            </a:r>
            <a:r>
              <a:rPr lang="en-US" altLang="en-US" dirty="0">
                <a:latin typeface="Candara" panose="020E0502030303020204" pitchFamily="34" charset="0"/>
                <a:cs typeface="Times New Roman" panose="02020603050405020304" pitchFamily="18" charset="0"/>
              </a:rPr>
              <a:t>. that violated BCNF in TEACH was </a:t>
            </a:r>
            <a:r>
              <a:rPr lang="en-US" altLang="en-US" b="1" dirty="0" smtClean="0">
                <a:latin typeface="Candara" panose="020E0502030303020204" pitchFamily="34" charset="0"/>
                <a:cs typeface="Times New Roman" panose="02020603050405020304" pitchFamily="18" charset="0"/>
              </a:rPr>
              <a:t>Instructor </a:t>
            </a:r>
            <a:r>
              <a:rPr lang="en-IN" b="1" dirty="0" smtClean="0">
                <a:latin typeface="Candara" panose="020E0502030303020204" pitchFamily="34" charset="0"/>
                <a:cs typeface="Times New Roman" panose="02020603050405020304" pitchFamily="18" charset="0"/>
                <a:sym typeface="Symbol" panose="05050102010706020507" pitchFamily="18" charset="2"/>
              </a:rPr>
              <a:t> Course</a:t>
            </a:r>
            <a:r>
              <a:rPr lang="en-IN" b="1" dirty="0">
                <a:latin typeface="Candara" panose="020E0502030303020204" pitchFamily="34" charset="0"/>
                <a:cs typeface="Times New Roman" panose="02020603050405020304" pitchFamily="18" charset="0"/>
                <a:sym typeface="Symbol" panose="05050102010706020507" pitchFamily="18" charset="2"/>
              </a:rPr>
              <a:t>. </a:t>
            </a:r>
            <a:endParaRPr lang="en-IN" b="1" dirty="0" smtClean="0">
              <a:latin typeface="Candara" panose="020E0502030303020204" pitchFamily="34" charset="0"/>
              <a:cs typeface="Times New Roman" panose="02020603050405020304" pitchFamily="18" charset="0"/>
              <a:sym typeface="Symbol" panose="05050102010706020507" pitchFamily="18" charset="2"/>
            </a:endParaRPr>
          </a:p>
          <a:p>
            <a:pPr marL="0" indent="0">
              <a:lnSpc>
                <a:spcPct val="150000"/>
              </a:lnSpc>
              <a:buFont typeface="Wingdings" panose="05000000000000000000" pitchFamily="2" charset="2"/>
              <a:buNone/>
              <a:defRPr/>
            </a:pPr>
            <a:r>
              <a:rPr lang="en-IN" dirty="0" smtClean="0">
                <a:latin typeface="Candara" panose="020E0502030303020204" pitchFamily="34" charset="0"/>
                <a:cs typeface="Times New Roman" panose="02020603050405020304" pitchFamily="18" charset="0"/>
                <a:sym typeface="Symbol" panose="05050102010706020507" pitchFamily="18" charset="2"/>
              </a:rPr>
              <a:t>Hence </a:t>
            </a:r>
            <a:r>
              <a:rPr lang="en-IN" dirty="0">
                <a:latin typeface="Candara" panose="020E0502030303020204" pitchFamily="34" charset="0"/>
                <a:cs typeface="Times New Roman" panose="02020603050405020304" pitchFamily="18" charset="0"/>
                <a:sym typeface="Symbol" panose="05050102010706020507" pitchFamily="18" charset="2"/>
              </a:rPr>
              <a:t>its BCNF decomposition would be </a:t>
            </a:r>
            <a:r>
              <a:rPr lang="en-IN" dirty="0" smtClean="0">
                <a:latin typeface="Candara" panose="020E0502030303020204" pitchFamily="34" charset="0"/>
                <a:cs typeface="Times New Roman" panose="02020603050405020304" pitchFamily="18" charset="0"/>
                <a:sym typeface="Symbol" panose="05050102010706020507" pitchFamily="18" charset="2"/>
              </a:rPr>
              <a:t>:</a:t>
            </a:r>
            <a:endParaRPr lang="en-IN" dirty="0">
              <a:latin typeface="Candara" panose="020E0502030303020204" pitchFamily="34" charset="0"/>
              <a:cs typeface="Times New Roman" panose="02020603050405020304" pitchFamily="18" charset="0"/>
              <a:sym typeface="Symbol" panose="05050102010706020507" pitchFamily="18" charset="2"/>
            </a:endParaRPr>
          </a:p>
        </p:txBody>
      </p:sp>
      <p:sp>
        <p:nvSpPr>
          <p:cNvPr id="3" name="Rectangle 2"/>
          <p:cNvSpPr/>
          <p:nvPr/>
        </p:nvSpPr>
        <p:spPr>
          <a:xfrm>
            <a:off x="774700" y="5104140"/>
            <a:ext cx="7726680" cy="589072"/>
          </a:xfrm>
          <a:prstGeom prst="rect">
            <a:avLst/>
          </a:prstGeom>
        </p:spPr>
        <p:txBody>
          <a:bodyPr wrap="square">
            <a:spAutoFit/>
          </a:bodyPr>
          <a:lstStyle/>
          <a:p>
            <a:pPr marL="0" indent="0">
              <a:lnSpc>
                <a:spcPct val="150000"/>
              </a:lnSpc>
              <a:buFont typeface="Wingdings" panose="05000000000000000000" pitchFamily="2" charset="2"/>
              <a:buNone/>
              <a:defRPr/>
            </a:pPr>
            <a:r>
              <a:rPr lang="en-IN" altLang="en-US" b="1" dirty="0">
                <a:latin typeface="Candara" panose="020E0502030303020204" pitchFamily="34" charset="0"/>
                <a:cs typeface="Times New Roman" panose="02020603050405020304" pitchFamily="18" charset="0"/>
                <a:sym typeface="Symbol" panose="05050102010706020507" pitchFamily="18" charset="2"/>
              </a:rPr>
              <a:t>(TEACH – COURSE) and (Instructor </a:t>
            </a:r>
            <a:r>
              <a:rPr lang="en-US" altLang="en-US" b="1" dirty="0">
                <a:latin typeface="Candara" panose="020E0502030303020204" pitchFamily="34" charset="0"/>
                <a:cs typeface="Times New Roman" panose="02020603050405020304" pitchFamily="18" charset="0"/>
              </a:rPr>
              <a:t>υ </a:t>
            </a:r>
            <a:r>
              <a:rPr lang="en-US" altLang="en-US" b="1" dirty="0" smtClean="0">
                <a:latin typeface="Candara" panose="020E0502030303020204" pitchFamily="34" charset="0"/>
                <a:cs typeface="Times New Roman" panose="02020603050405020304" pitchFamily="18" charset="0"/>
              </a:rPr>
              <a:t>Course)</a:t>
            </a:r>
            <a:endParaRPr lang="en-US" altLang="en-US" b="1" dirty="0">
              <a:latin typeface="Candara" panose="020E0502030303020204" pitchFamily="34" charset="0"/>
              <a:cs typeface="Times New Roman" panose="02020603050405020304" pitchFamily="18" charset="0"/>
            </a:endParaRPr>
          </a:p>
        </p:txBody>
      </p:sp>
      <p:sp>
        <p:nvSpPr>
          <p:cNvPr id="6" name="Rectangle 5"/>
          <p:cNvSpPr/>
          <p:nvPr/>
        </p:nvSpPr>
        <p:spPr>
          <a:xfrm>
            <a:off x="142240" y="5628124"/>
            <a:ext cx="8991600" cy="589072"/>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dirty="0">
                <a:latin typeface="Candara" panose="020E0502030303020204" pitchFamily="34" charset="0"/>
                <a:cs typeface="Times New Roman" panose="02020603050405020304" pitchFamily="18" charset="0"/>
              </a:rPr>
              <a:t>W</a:t>
            </a:r>
            <a:r>
              <a:rPr lang="en-US" altLang="en-US" dirty="0" smtClean="0">
                <a:latin typeface="Candara" panose="020E0502030303020204" pitchFamily="34" charset="0"/>
                <a:cs typeface="Times New Roman" panose="02020603050405020304" pitchFamily="18" charset="0"/>
              </a:rPr>
              <a:t>hich gives the </a:t>
            </a:r>
            <a:r>
              <a:rPr lang="en-US" altLang="en-US" dirty="0">
                <a:latin typeface="Candara" panose="020E0502030303020204" pitchFamily="34" charset="0"/>
                <a:cs typeface="Times New Roman" panose="02020603050405020304" pitchFamily="18" charset="0"/>
              </a:rPr>
              <a:t>relations: </a:t>
            </a:r>
            <a:endParaRPr lang="en-US" altLang="en-US" dirty="0">
              <a:latin typeface="Candara" panose="020E0502030303020204" pitchFamily="34" charset="0"/>
              <a:cs typeface="Times New Roman" panose="02020603050405020304" pitchFamily="18" charset="0"/>
            </a:endParaRPr>
          </a:p>
        </p:txBody>
      </p:sp>
      <p:sp>
        <p:nvSpPr>
          <p:cNvPr id="5" name="Rectangle 4"/>
          <p:cNvSpPr/>
          <p:nvPr/>
        </p:nvSpPr>
        <p:spPr>
          <a:xfrm>
            <a:off x="774700" y="6181586"/>
            <a:ext cx="8211820" cy="589072"/>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b="1" dirty="0">
                <a:latin typeface="Candara" panose="020E0502030303020204" pitchFamily="34" charset="0"/>
                <a:cs typeface="Times New Roman" panose="02020603050405020304" pitchFamily="18" charset="0"/>
              </a:rPr>
              <a:t>(Instructor, Student) and (Instructor, Course)</a:t>
            </a:r>
            <a:endParaRPr lang="en-US" altLang="en-US" b="1" dirty="0">
              <a:latin typeface="Candara" panose="020E0502030303020204" pitchFamily="34" charset="0"/>
              <a:cs typeface="Times New Roman" panose="02020603050405020304" pitchFamily="18" charset="0"/>
            </a:endParaRPr>
          </a:p>
        </p:txBody>
      </p:sp>
    </p:spTree>
    <p:extLst>
      <p:ext uri="{BB962C8B-B14F-4D97-AF65-F5344CB8AC3E}">
        <p14:creationId xmlns:p14="http://schemas.microsoft.com/office/powerpoint/2010/main" val="42570077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P spid="5"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69088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3200" b="1" dirty="0" smtClean="0">
                <a:effectLst>
                  <a:outerShdw blurRad="38100" dist="38100" dir="2700000" algn="tl">
                    <a:srgbClr val="000000">
                      <a:alpha val="43137"/>
                    </a:srgbClr>
                  </a:outerShdw>
                </a:effectLst>
                <a:ea typeface="Times New Roman" charset="0"/>
                <a:cs typeface="Times New Roman" charset="0"/>
              </a:rPr>
              <a:t>Multivalued Dependencies</a:t>
            </a:r>
            <a:endParaRPr lang="en-US" altLang="en-US" sz="32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mc:Choice xmlns:a14="http://schemas.microsoft.com/office/drawing/2010/main" Requires="a14">
          <p:sp>
            <p:nvSpPr>
              <p:cNvPr id="120836" name="Rectangle 3"/>
              <p:cNvSpPr>
                <a:spLocks noGrp="1" noChangeArrowheads="1"/>
              </p:cNvSpPr>
              <p:nvPr>
                <p:ph type="body" idx="1"/>
              </p:nvPr>
            </p:nvSpPr>
            <p:spPr>
              <a:xfrm>
                <a:off x="9524" y="721360"/>
                <a:ext cx="9058275" cy="6096000"/>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0" indent="0" algn="just">
                  <a:lnSpc>
                    <a:spcPct val="150000"/>
                  </a:lnSpc>
                  <a:buNone/>
                </a:pPr>
                <a:r>
                  <a:rPr lang="en-US" altLang="en-US" sz="2400" dirty="0" smtClean="0"/>
                  <a:t>A </a:t>
                </a:r>
                <a:r>
                  <a:rPr lang="en-US" altLang="en-US" sz="2400" b="1" dirty="0" smtClean="0"/>
                  <a:t>multivalued dependency </a:t>
                </a:r>
                <a:r>
                  <a:rPr lang="en-US" altLang="en-US" sz="2400" dirty="0" smtClean="0"/>
                  <a:t>(</a:t>
                </a:r>
                <a:r>
                  <a:rPr lang="en-US" altLang="en-US" sz="2400" b="1" dirty="0" smtClean="0"/>
                  <a:t>MVD</a:t>
                </a:r>
                <a:r>
                  <a:rPr lang="en-US" altLang="en-US" sz="2400" dirty="0" smtClean="0"/>
                  <a:t>) </a:t>
                </a:r>
                <a:r>
                  <a:rPr lang="en-US" altLang="en-US" sz="2400" i="1" dirty="0" smtClean="0"/>
                  <a:t>X</a:t>
                </a:r>
                <a:r>
                  <a:rPr lang="en-US" altLang="en-US" sz="2400" dirty="0" smtClean="0"/>
                  <a:t> </a:t>
                </a:r>
                <a14:m>
                  <m:oMath xmlns:m="http://schemas.openxmlformats.org/officeDocument/2006/math">
                    <m:r>
                      <a:rPr lang="en-US" altLang="en-US" sz="3200" i="1">
                        <a:latin typeface="Cambria Math" panose="02040503050406030204" pitchFamily="18" charset="0"/>
                        <a:ea typeface="Cambria Math" panose="02040503050406030204" pitchFamily="18" charset="0"/>
                      </a:rPr>
                      <m:t>↠</m:t>
                    </m:r>
                  </m:oMath>
                </a14:m>
                <a:r>
                  <a:rPr lang="en-US" altLang="en-US" sz="2400" i="1" dirty="0" smtClean="0"/>
                  <a:t> Y</a:t>
                </a:r>
                <a:r>
                  <a:rPr lang="en-US" altLang="en-US" sz="2400" dirty="0" smtClean="0"/>
                  <a:t> specified on relation schema </a:t>
                </a:r>
                <a:r>
                  <a:rPr lang="en-US" altLang="en-US" sz="2400" i="1" dirty="0" smtClean="0"/>
                  <a:t>R</a:t>
                </a:r>
                <a:r>
                  <a:rPr lang="en-US" altLang="en-US" sz="2400" dirty="0" smtClean="0"/>
                  <a:t>, where </a:t>
                </a:r>
                <a:r>
                  <a:rPr lang="en-US" altLang="en-US" sz="2400" i="1" dirty="0" smtClean="0"/>
                  <a:t>X</a:t>
                </a:r>
                <a:r>
                  <a:rPr lang="en-US" altLang="en-US" sz="2400" dirty="0" smtClean="0"/>
                  <a:t> and </a:t>
                </a:r>
                <a:r>
                  <a:rPr lang="en-US" altLang="en-US" sz="2400" i="1" dirty="0" smtClean="0"/>
                  <a:t>Y</a:t>
                </a:r>
                <a:r>
                  <a:rPr lang="en-US" altLang="en-US" sz="2400" dirty="0" smtClean="0"/>
                  <a:t> are both subsets of </a:t>
                </a:r>
                <a:r>
                  <a:rPr lang="en-US" altLang="en-US" sz="2400" i="1" dirty="0" smtClean="0"/>
                  <a:t>R</a:t>
                </a:r>
                <a:r>
                  <a:rPr lang="en-US" altLang="en-US" sz="2400" dirty="0" smtClean="0"/>
                  <a:t>, specifies the following constraint on any relation state </a:t>
                </a:r>
                <a:r>
                  <a:rPr lang="en-US" altLang="en-US" sz="2400" i="1" dirty="0" smtClean="0"/>
                  <a:t>r</a:t>
                </a:r>
                <a:r>
                  <a:rPr lang="en-US" altLang="en-US" sz="2400" dirty="0" smtClean="0"/>
                  <a:t> of </a:t>
                </a:r>
                <a:r>
                  <a:rPr lang="en-US" altLang="en-US" sz="2400" i="1" dirty="0" smtClean="0"/>
                  <a:t>R</a:t>
                </a:r>
                <a:r>
                  <a:rPr lang="en-US" altLang="en-US" sz="2400" dirty="0" smtClean="0"/>
                  <a:t>: </a:t>
                </a:r>
              </a:p>
              <a:p>
                <a:pPr marL="0" indent="0" algn="just">
                  <a:lnSpc>
                    <a:spcPct val="150000"/>
                  </a:lnSpc>
                  <a:buNone/>
                </a:pPr>
                <a:r>
                  <a:rPr lang="en-US" altLang="en-US" sz="2400" b="1" dirty="0" smtClean="0">
                    <a:latin typeface="Candara" panose="020E0502030303020204" pitchFamily="34" charset="0"/>
                  </a:rPr>
                  <a:t>If two tuples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 exist in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such that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then two tuples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 should also exist in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with the following properties, where we use </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to denote (</a:t>
                </a:r>
                <a:r>
                  <a:rPr lang="en-US" altLang="en-US" sz="2400" b="1" i="1" dirty="0" smtClean="0">
                    <a:latin typeface="Candara" panose="020E0502030303020204" pitchFamily="34" charset="0"/>
                  </a:rPr>
                  <a:t>R </a:t>
                </a:r>
                <a:r>
                  <a:rPr lang="en-US" altLang="en-US" sz="2000" b="1" dirty="0" smtClean="0">
                    <a:latin typeface="Candara" panose="020E0502030303020204" pitchFamily="34" charset="0"/>
                  </a:rPr>
                  <a:t>-</a:t>
                </a:r>
                <a:r>
                  <a:rPr lang="en-US" altLang="en-US" sz="2400" b="1" dirty="0" smtClean="0">
                    <a:latin typeface="Candara" panose="020E0502030303020204" pitchFamily="34" charset="0"/>
                  </a:rPr>
                  <a:t> </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U </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a:t>
                </a:r>
              </a:p>
              <a:p>
                <a:pPr marL="990600" lvl="1" indent="-533400" algn="just">
                  <a:lnSpc>
                    <a:spcPct val="150000"/>
                  </a:lnSpc>
                </a:pPr>
                <a:r>
                  <a:rPr lang="en-US" altLang="en-US" sz="2400" b="1" dirty="0" smtClean="0">
                    <a:latin typeface="Candara" panose="020E0502030303020204" pitchFamily="34" charset="0"/>
                  </a:rPr>
                  <a:t>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a:t>
                </a:r>
              </a:p>
              <a:p>
                <a:pPr marL="990600" lvl="1" indent="-533400" algn="just">
                  <a:lnSpc>
                    <a:spcPct val="150000"/>
                  </a:lnSpc>
                </a:pP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a:t>
                </a:r>
              </a:p>
              <a:p>
                <a:pPr marL="990600" lvl="1" indent="-533400" algn="just">
                  <a:lnSpc>
                    <a:spcPct val="150000"/>
                  </a:lnSpc>
                </a:pP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a:t>
                </a:r>
              </a:p>
            </p:txBody>
          </p:sp>
        </mc:Choice>
        <mc:Fallback>
          <p:sp>
            <p:nvSpPr>
              <p:cNvPr id="120836" name="Rectangle 3"/>
              <p:cNvSpPr>
                <a:spLocks noGrp="1" noRot="1" noChangeAspect="1" noMove="1" noResize="1" noEditPoints="1" noAdjustHandles="1" noChangeArrowheads="1" noChangeShapeType="1" noTextEdit="1"/>
              </p:cNvSpPr>
              <p:nvPr>
                <p:ph type="body" idx="1"/>
              </p:nvPr>
            </p:nvSpPr>
            <p:spPr>
              <a:xfrm>
                <a:off x="9524" y="721360"/>
                <a:ext cx="9058275" cy="6096000"/>
              </a:xfrm>
              <a:blipFill>
                <a:blip r:embed="rId3"/>
                <a:stretch>
                  <a:fillRect l="-1077" r="-2088" b="-1900"/>
                </a:stretch>
              </a:blipFill>
            </p:spPr>
            <p:txBody>
              <a:bodyPr/>
              <a:lstStyle/>
              <a:p>
                <a:r>
                  <a:rPr lang="en-US">
                    <a:noFill/>
                  </a:rPr>
                  <a:t> </a:t>
                </a:r>
              </a:p>
            </p:txBody>
          </p:sp>
        </mc:Fallback>
      </mc:AlternateContent>
    </p:spTree>
    <p:extLst>
      <p:ext uri="{BB962C8B-B14F-4D97-AF65-F5344CB8AC3E}">
        <p14:creationId xmlns:p14="http://schemas.microsoft.com/office/powerpoint/2010/main" val="2992363367"/>
      </p:ext>
    </p:extLst>
  </p:cSld>
  <p:clrMapOvr>
    <a:masterClrMapping/>
  </p:clrMapOvr>
  <p:transition spd="med"/>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638174"/>
          </a:xfrm>
        </p:spPr>
        <p:txBody>
          <a:bodyPr anchor="ctr"/>
          <a:lstStyle/>
          <a:p>
            <a:r>
              <a:rPr lang="en-US" altLang="en-US" sz="3200" b="1" dirty="0" smtClean="0"/>
              <a:t>MVD: Multivalued Dependency</a:t>
            </a:r>
            <a:endParaRPr lang="en-US" altLang="en-US" sz="3200" b="1" dirty="0" smtClean="0"/>
          </a:p>
        </p:txBody>
      </p:sp>
      <mc:AlternateContent xmlns:mc="http://schemas.openxmlformats.org/markup-compatibility/2006">
        <mc:Choice xmlns:a14="http://schemas.microsoft.com/office/drawing/2010/main" Requires="a14">
          <p:sp>
            <p:nvSpPr>
              <p:cNvPr id="2" name="Rectangle 1"/>
              <p:cNvSpPr/>
              <p:nvPr/>
            </p:nvSpPr>
            <p:spPr>
              <a:xfrm>
                <a:off x="5169391" y="3627102"/>
                <a:ext cx="3246966" cy="1569660"/>
              </a:xfrm>
              <a:prstGeom prst="rect">
                <a:avLst/>
              </a:prstGeom>
            </p:spPr>
            <p:txBody>
              <a:bodyPr wrap="square">
                <a:spAutoFit/>
              </a:bodyPr>
              <a:lstStyle/>
              <a:p>
                <a:r>
                  <a:rPr lang="en-US" altLang="en-US" b="1" dirty="0" smtClean="0">
                    <a:solidFill>
                      <a:srgbClr val="000000"/>
                    </a:solidFill>
                    <a:latin typeface="+mj-lt"/>
                  </a:rPr>
                  <a:t>EMP </a:t>
                </a:r>
                <a:r>
                  <a:rPr lang="en-US" altLang="en-US" b="1" dirty="0" smtClean="0">
                    <a:solidFill>
                      <a:srgbClr val="000000"/>
                    </a:solidFill>
                    <a:latin typeface="+mj-lt"/>
                  </a:rPr>
                  <a:t>relation </a:t>
                </a:r>
                <a:r>
                  <a:rPr lang="en-US" altLang="en-US" b="1" dirty="0">
                    <a:solidFill>
                      <a:srgbClr val="000000"/>
                    </a:solidFill>
                    <a:latin typeface="+mj-lt"/>
                  </a:rPr>
                  <a:t>MVDs </a:t>
                </a:r>
                <a:r>
                  <a:rPr lang="en-US" altLang="en-US" b="1" dirty="0" smtClean="0">
                    <a:solidFill>
                      <a:srgbClr val="000000"/>
                    </a:solidFill>
                    <a:latin typeface="+mj-lt"/>
                  </a:rPr>
                  <a:t>:</a:t>
                </a:r>
              </a:p>
              <a:p>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p:sp>
            <p:nvSpPr>
              <p:cNvPr id="2" name="Rectangle 1"/>
              <p:cNvSpPr>
                <a:spLocks noRot="1" noChangeAspect="1" noMove="1" noResize="1" noEditPoints="1" noAdjustHandles="1" noChangeArrowheads="1" noChangeShapeType="1" noTextEdit="1"/>
              </p:cNvSpPr>
              <p:nvPr/>
            </p:nvSpPr>
            <p:spPr>
              <a:xfrm>
                <a:off x="5169391" y="3627102"/>
                <a:ext cx="3246966" cy="1569660"/>
              </a:xfrm>
              <a:prstGeom prst="rect">
                <a:avLst/>
              </a:prstGeom>
              <a:blipFill>
                <a:blip r:embed="rId3"/>
                <a:stretch>
                  <a:fillRect l="-3002" t="-2724" r="-3189" b="-8560"/>
                </a:stretch>
              </a:blipFill>
            </p:spPr>
            <p:txBody>
              <a:bodyPr/>
              <a:lstStyle/>
              <a:p>
                <a:r>
                  <a:rPr lang="en-US">
                    <a:noFill/>
                  </a:rPr>
                  <a:t> </a:t>
                </a:r>
              </a:p>
            </p:txBody>
          </p:sp>
        </mc:Fallback>
      </mc:AlternateContent>
      <p:sp>
        <p:nvSpPr>
          <p:cNvPr id="3" name="Rectangle 2"/>
          <p:cNvSpPr/>
          <p:nvPr/>
        </p:nvSpPr>
        <p:spPr>
          <a:xfrm>
            <a:off x="72596" y="727937"/>
            <a:ext cx="4419600" cy="2031325"/>
          </a:xfrm>
          <a:prstGeom prst="rect">
            <a:avLst/>
          </a:prstGeom>
        </p:spPr>
        <p:txBody>
          <a:bodyPr wrap="square">
            <a:spAutoFit/>
          </a:bodyPr>
          <a:lstStyle/>
          <a:p>
            <a:pPr marL="533400" indent="-533400" algn="just">
              <a:lnSpc>
                <a:spcPct val="150000"/>
              </a:lnSpc>
            </a:pPr>
            <a:r>
              <a:rPr lang="en-US" altLang="en-US" sz="2800" b="1" dirty="0" smtClean="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a:p>
            <a:pPr marL="533400" indent="-533400" algn="just">
              <a:lnSpc>
                <a:spcPct val="150000"/>
              </a:lnSpc>
            </a:pP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a:p>
            <a:pPr marL="533400" indent="-533400" algn="just">
              <a:lnSpc>
                <a:spcPct val="150000"/>
              </a:lnSpc>
            </a:pP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grpSp>
        <p:nvGrpSpPr>
          <p:cNvPr id="48" name="Group 47"/>
          <p:cNvGrpSpPr/>
          <p:nvPr/>
        </p:nvGrpSpPr>
        <p:grpSpPr>
          <a:xfrm>
            <a:off x="5140660" y="586340"/>
            <a:ext cx="4003340" cy="2520481"/>
            <a:chOff x="5180454" y="1358920"/>
            <a:chExt cx="4003340" cy="2520481"/>
          </a:xfrm>
        </p:grpSpPr>
        <p:pic>
          <p:nvPicPr>
            <p:cNvPr id="124934" name="Picture 8" descr="fig14_15.jpg"/>
            <p:cNvPicPr>
              <a:picLocks noChangeAspect="1"/>
            </p:cNvPicPr>
            <p:nvPr/>
          </p:nvPicPr>
          <p:blipFill rotWithShape="1">
            <a:blip r:embed="rId4" cstate="print">
              <a:extLst>
                <a:ext uri="{28A0092B-C50C-407E-A947-70E740481C1C}">
                  <a14:useLocalDpi xmlns:a14="http://schemas.microsoft.com/office/drawing/2010/main" val="0"/>
                </a:ext>
              </a:extLst>
            </a:blip>
            <a:srcRect l="6287" t="5349" r="61858" b="70030"/>
            <a:stretch/>
          </p:blipFill>
          <p:spPr bwMode="auto">
            <a:xfrm>
              <a:off x="5180454" y="1743599"/>
              <a:ext cx="4003340" cy="2135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5857078" y="1358920"/>
              <a:ext cx="486834" cy="523220"/>
            </a:xfrm>
            <a:prstGeom prst="rect">
              <a:avLst/>
            </a:prstGeom>
          </p:spPr>
          <p:txBody>
            <a:bodyPr wrap="square">
              <a:spAutoFit/>
            </a:bodyPr>
            <a:lstStyle/>
            <a:p>
              <a:pPr marL="533400" indent="-533400" algn="just"/>
              <a:r>
                <a:rPr lang="en-US" altLang="en-US" sz="2800" b="1" dirty="0" err="1" smtClean="0">
                  <a:latin typeface="Candara" panose="020E0502030303020204" pitchFamily="34" charset="0"/>
                </a:rPr>
                <a:t>i</a:t>
              </a:r>
              <a:endParaRPr lang="en-US" altLang="en-US" sz="2800" b="1" dirty="0">
                <a:latin typeface="Candara" panose="020E0502030303020204" pitchFamily="34" charset="0"/>
              </a:endParaRPr>
            </a:p>
          </p:txBody>
        </p:sp>
        <p:sp>
          <p:nvSpPr>
            <p:cNvPr id="11" name="Rectangle 10"/>
            <p:cNvSpPr/>
            <p:nvPr/>
          </p:nvSpPr>
          <p:spPr>
            <a:xfrm>
              <a:off x="6997046" y="1358920"/>
              <a:ext cx="486834" cy="523220"/>
            </a:xfrm>
            <a:prstGeom prst="rect">
              <a:avLst/>
            </a:prstGeom>
          </p:spPr>
          <p:txBody>
            <a:bodyPr wrap="square">
              <a:spAutoFit/>
            </a:bodyPr>
            <a:lstStyle/>
            <a:p>
              <a:pPr marL="533400" indent="-533400" algn="just"/>
              <a:r>
                <a:rPr lang="en-US" altLang="en-US" sz="2800" b="1" dirty="0" smtClean="0">
                  <a:latin typeface="Candara" panose="020E0502030303020204" pitchFamily="34" charset="0"/>
                </a:rPr>
                <a:t>j</a:t>
              </a:r>
              <a:endParaRPr lang="en-US" altLang="en-US" sz="2800" b="1" dirty="0">
                <a:latin typeface="Candara" panose="020E0502030303020204" pitchFamily="34" charset="0"/>
              </a:endParaRPr>
            </a:p>
          </p:txBody>
        </p:sp>
        <p:sp>
          <p:nvSpPr>
            <p:cNvPr id="12" name="Rectangle 11"/>
            <p:cNvSpPr/>
            <p:nvPr/>
          </p:nvSpPr>
          <p:spPr>
            <a:xfrm>
              <a:off x="8168217" y="1358920"/>
              <a:ext cx="486834" cy="523220"/>
            </a:xfrm>
            <a:prstGeom prst="rect">
              <a:avLst/>
            </a:prstGeom>
          </p:spPr>
          <p:txBody>
            <a:bodyPr wrap="square">
              <a:spAutoFit/>
            </a:bodyPr>
            <a:lstStyle/>
            <a:p>
              <a:pPr marL="533400" indent="-533400" algn="just"/>
              <a:r>
                <a:rPr lang="en-US" altLang="en-US" sz="2800" b="1" dirty="0" smtClean="0">
                  <a:latin typeface="Candara" panose="020E0502030303020204" pitchFamily="34" charset="0"/>
                </a:rPr>
                <a:t>k</a:t>
              </a:r>
              <a:endParaRPr lang="en-US" altLang="en-US" sz="2800" b="1" dirty="0">
                <a:latin typeface="Candara" panose="020E0502030303020204" pitchFamily="34" charset="0"/>
              </a:endParaRPr>
            </a:p>
          </p:txBody>
        </p:sp>
      </p:grpSp>
      <p:sp>
        <p:nvSpPr>
          <p:cNvPr id="13" name="Rectangle 12"/>
          <p:cNvSpPr/>
          <p:nvPr/>
        </p:nvSpPr>
        <p:spPr>
          <a:xfrm>
            <a:off x="72596" y="2971800"/>
            <a:ext cx="4244694" cy="523220"/>
          </a:xfrm>
          <a:prstGeom prst="rect">
            <a:avLst/>
          </a:prstGeom>
          <a:solidFill>
            <a:srgbClr val="C00000"/>
          </a:solidFill>
        </p:spPr>
        <p:txBody>
          <a:bodyPr wrap="square">
            <a:spAutoFit/>
          </a:bodyPr>
          <a:lstStyle/>
          <a:p>
            <a:pPr marL="533400" indent="-533400" algn="just"/>
            <a:r>
              <a:rPr lang="en-US" altLang="en-US" sz="2800" b="1" dirty="0" smtClean="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3</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4</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1</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2</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a:t>
            </a:r>
            <a:endParaRPr lang="en-US" altLang="en-US" sz="2800" b="1" dirty="0">
              <a:solidFill>
                <a:schemeClr val="bg1"/>
              </a:solidFill>
              <a:latin typeface="Candara" panose="020E0502030303020204" pitchFamily="34" charset="0"/>
            </a:endParaRPr>
          </a:p>
        </p:txBody>
      </p:sp>
      <p:sp>
        <p:nvSpPr>
          <p:cNvPr id="14" name="Rectangle 13"/>
          <p:cNvSpPr/>
          <p:nvPr/>
        </p:nvSpPr>
        <p:spPr>
          <a:xfrm>
            <a:off x="38734" y="5638800"/>
            <a:ext cx="4533266" cy="523220"/>
          </a:xfrm>
          <a:prstGeom prst="rect">
            <a:avLst/>
          </a:prstGeom>
        </p:spPr>
        <p:txBody>
          <a:bodyPr wrap="square">
            <a:spAutoFit/>
          </a:bodyPr>
          <a:lstStyle/>
          <a:p>
            <a:pPr marL="533400" indent="-533400" algn="just"/>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sp>
        <p:nvSpPr>
          <p:cNvPr id="15" name="Rectangle 14"/>
          <p:cNvSpPr/>
          <p:nvPr/>
        </p:nvSpPr>
        <p:spPr>
          <a:xfrm>
            <a:off x="51510" y="4343400"/>
            <a:ext cx="4738930" cy="523220"/>
          </a:xfrm>
          <a:prstGeom prst="rect">
            <a:avLst/>
          </a:prstGeom>
        </p:spPr>
        <p:txBody>
          <a:bodyPr wrap="square">
            <a:spAutoFit/>
          </a:bodyPr>
          <a:lstStyle/>
          <a:p>
            <a:pPr marL="533400" indent="-533400" algn="just"/>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sp>
        <p:nvSpPr>
          <p:cNvPr id="4" name="Rectangle 3"/>
          <p:cNvSpPr/>
          <p:nvPr/>
        </p:nvSpPr>
        <p:spPr bwMode="auto">
          <a:xfrm>
            <a:off x="2590800" y="3700442"/>
            <a:ext cx="1295400" cy="381000"/>
          </a:xfrm>
          <a:prstGeom prst="rect">
            <a:avLst/>
          </a:prstGeom>
          <a:solidFill>
            <a:srgbClr val="C0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Smith</a:t>
            </a:r>
            <a:endParaRPr kumimoji="0" lang="en-US" sz="2400" b="1" i="0" u="none" strike="noStrike" cap="none" normalizeH="0" baseline="0" dirty="0" smtClean="0">
              <a:ln>
                <a:noFill/>
              </a:ln>
              <a:solidFill>
                <a:schemeClr val="bg1"/>
              </a:solidFill>
              <a:effectLst/>
              <a:latin typeface="Arial" charset="0"/>
            </a:endParaRPr>
          </a:p>
        </p:txBody>
      </p:sp>
      <p:cxnSp>
        <p:nvCxnSpPr>
          <p:cNvPr id="6" name="Elbow Connector 5"/>
          <p:cNvCxnSpPr>
            <a:stCxn id="13" idx="2"/>
            <a:endCxn id="4" idx="1"/>
          </p:cNvCxnSpPr>
          <p:nvPr/>
        </p:nvCxnSpPr>
        <p:spPr bwMode="auto">
          <a:xfrm rot="16200000" flipH="1">
            <a:off x="2194910" y="3495052"/>
            <a:ext cx="395922" cy="395857"/>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20" name="Rounded Rectangle 19"/>
          <p:cNvSpPr/>
          <p:nvPr/>
        </p:nvSpPr>
        <p:spPr bwMode="auto">
          <a:xfrm>
            <a:off x="85052" y="4267200"/>
            <a:ext cx="1711578" cy="661298"/>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3" name="Rounded Rectangle 22"/>
          <p:cNvSpPr/>
          <p:nvPr/>
        </p:nvSpPr>
        <p:spPr bwMode="auto">
          <a:xfrm>
            <a:off x="2605712" y="4295963"/>
            <a:ext cx="1711578" cy="713721"/>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4" name="Rectangle 23"/>
          <p:cNvSpPr/>
          <p:nvPr/>
        </p:nvSpPr>
        <p:spPr bwMode="auto">
          <a:xfrm>
            <a:off x="1228116" y="5077596"/>
            <a:ext cx="438124" cy="381000"/>
          </a:xfrm>
          <a:prstGeom prst="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X</a:t>
            </a:r>
            <a:endParaRPr kumimoji="0" lang="en-US" sz="2400" b="1" i="0" u="none" strike="noStrike" cap="none" normalizeH="0" baseline="0" dirty="0" smtClean="0">
              <a:ln>
                <a:noFill/>
              </a:ln>
              <a:solidFill>
                <a:schemeClr val="bg1"/>
              </a:solidFill>
              <a:effectLst/>
              <a:latin typeface="Arial" charset="0"/>
            </a:endParaRPr>
          </a:p>
        </p:txBody>
      </p:sp>
      <p:cxnSp>
        <p:nvCxnSpPr>
          <p:cNvPr id="25" name="Elbow Connector 24"/>
          <p:cNvCxnSpPr>
            <a:stCxn id="20" idx="2"/>
            <a:endCxn id="24" idx="1"/>
          </p:cNvCxnSpPr>
          <p:nvPr/>
        </p:nvCxnSpPr>
        <p:spPr bwMode="auto">
          <a:xfrm rot="16200000" flipH="1">
            <a:off x="914679" y="4954659"/>
            <a:ext cx="339598" cy="287275"/>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26" name="Rectangle 25"/>
          <p:cNvSpPr/>
          <p:nvPr/>
        </p:nvSpPr>
        <p:spPr bwMode="auto">
          <a:xfrm>
            <a:off x="3810000" y="5088880"/>
            <a:ext cx="498425" cy="381000"/>
          </a:xfrm>
          <a:prstGeom prst="rect">
            <a:avLst/>
          </a:prstGeom>
          <a:solidFill>
            <a:srgbClr val="00B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Y</a:t>
            </a:r>
            <a:endParaRPr kumimoji="0" lang="en-US" sz="2400" b="1" i="0" u="none" strike="noStrike" cap="none" normalizeH="0" baseline="0" dirty="0" smtClean="0">
              <a:ln>
                <a:noFill/>
              </a:ln>
              <a:solidFill>
                <a:schemeClr val="bg1"/>
              </a:solidFill>
              <a:effectLst/>
              <a:latin typeface="Arial" charset="0"/>
            </a:endParaRPr>
          </a:p>
        </p:txBody>
      </p:sp>
      <p:cxnSp>
        <p:nvCxnSpPr>
          <p:cNvPr id="27" name="Elbow Connector 26"/>
          <p:cNvCxnSpPr>
            <a:stCxn id="23" idx="2"/>
            <a:endCxn id="26" idx="1"/>
          </p:cNvCxnSpPr>
          <p:nvPr/>
        </p:nvCxnSpPr>
        <p:spPr bwMode="auto">
          <a:xfrm rot="16200000" flipH="1">
            <a:off x="3500902" y="4970282"/>
            <a:ext cx="269696" cy="348499"/>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33" name="Rounded Rectangle 32"/>
          <p:cNvSpPr/>
          <p:nvPr/>
        </p:nvSpPr>
        <p:spPr bwMode="auto">
          <a:xfrm>
            <a:off x="72596" y="5607694"/>
            <a:ext cx="1796844" cy="662285"/>
          </a:xfrm>
          <a:prstGeom prst="roundRect">
            <a:avLst/>
          </a:prstGeom>
          <a:noFill/>
          <a:ln w="2857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4" name="Rounded Rectangle 33"/>
          <p:cNvSpPr/>
          <p:nvPr/>
        </p:nvSpPr>
        <p:spPr bwMode="auto">
          <a:xfrm>
            <a:off x="2631621" y="5587082"/>
            <a:ext cx="1756204" cy="662285"/>
          </a:xfrm>
          <a:prstGeom prst="round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42" name="Rectangle 41"/>
          <p:cNvSpPr/>
          <p:nvPr/>
        </p:nvSpPr>
        <p:spPr bwMode="auto">
          <a:xfrm>
            <a:off x="1228116" y="6446363"/>
            <a:ext cx="438124" cy="381000"/>
          </a:xfrm>
          <a:prstGeom prst="rect">
            <a:avLst/>
          </a:prstGeom>
          <a:solidFill>
            <a:schemeClr val="accent2">
              <a:lumMod val="7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X</a:t>
            </a:r>
            <a:endParaRPr kumimoji="0" lang="en-US" sz="2400" b="1" i="0" u="none" strike="noStrike" cap="none" normalizeH="0" baseline="0" dirty="0" smtClean="0">
              <a:ln>
                <a:noFill/>
              </a:ln>
              <a:solidFill>
                <a:schemeClr val="bg1"/>
              </a:solidFill>
              <a:effectLst/>
              <a:latin typeface="Arial" charset="0"/>
            </a:endParaRPr>
          </a:p>
        </p:txBody>
      </p:sp>
      <p:cxnSp>
        <p:nvCxnSpPr>
          <p:cNvPr id="43" name="Elbow Connector 42"/>
          <p:cNvCxnSpPr>
            <a:stCxn id="33" idx="2"/>
            <a:endCxn id="42" idx="1"/>
          </p:cNvCxnSpPr>
          <p:nvPr/>
        </p:nvCxnSpPr>
        <p:spPr bwMode="auto">
          <a:xfrm rot="16200000" flipH="1">
            <a:off x="916125" y="6324872"/>
            <a:ext cx="366884" cy="257098"/>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45" name="Rectangle 44"/>
          <p:cNvSpPr/>
          <p:nvPr/>
        </p:nvSpPr>
        <p:spPr bwMode="auto">
          <a:xfrm>
            <a:off x="3809999" y="6370438"/>
            <a:ext cx="498425" cy="381000"/>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Y</a:t>
            </a:r>
            <a:endParaRPr kumimoji="0" lang="en-US" sz="2400" b="1" i="0" u="none" strike="noStrike" cap="none" normalizeH="0" baseline="0" dirty="0" smtClean="0">
              <a:ln>
                <a:noFill/>
              </a:ln>
              <a:solidFill>
                <a:schemeClr val="bg1"/>
              </a:solidFill>
              <a:effectLst/>
              <a:latin typeface="Arial" charset="0"/>
            </a:endParaRPr>
          </a:p>
        </p:txBody>
      </p:sp>
      <p:cxnSp>
        <p:nvCxnSpPr>
          <p:cNvPr id="46" name="Elbow Connector 45"/>
          <p:cNvCxnSpPr>
            <a:stCxn id="34" idx="2"/>
            <a:endCxn id="45" idx="1"/>
          </p:cNvCxnSpPr>
          <p:nvPr/>
        </p:nvCxnSpPr>
        <p:spPr bwMode="auto">
          <a:xfrm rot="16200000" flipH="1">
            <a:off x="3504076" y="6255014"/>
            <a:ext cx="311571" cy="300276"/>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51" name="Rectangle 50"/>
          <p:cNvSpPr/>
          <p:nvPr/>
        </p:nvSpPr>
        <p:spPr>
          <a:xfrm>
            <a:off x="5074669" y="647895"/>
            <a:ext cx="800893" cy="400110"/>
          </a:xfrm>
          <a:prstGeom prst="rect">
            <a:avLst/>
          </a:prstGeom>
        </p:spPr>
        <p:txBody>
          <a:bodyPr wrap="square">
            <a:spAutoFit/>
          </a:bodyPr>
          <a:lstStyle/>
          <a:p>
            <a:r>
              <a:rPr lang="en-US" altLang="en-US" sz="2000" b="1" dirty="0" smtClean="0">
                <a:solidFill>
                  <a:schemeClr val="tx1">
                    <a:lumMod val="65000"/>
                    <a:lumOff val="35000"/>
                  </a:schemeClr>
                </a:solidFill>
                <a:latin typeface="+mj-lt"/>
              </a:rPr>
              <a:t>EMP</a:t>
            </a:r>
            <a:endParaRPr lang="en-US" sz="2000" b="1" dirty="0">
              <a:solidFill>
                <a:schemeClr val="tx1">
                  <a:lumMod val="65000"/>
                  <a:lumOff val="35000"/>
                </a:schemeClr>
              </a:solidFill>
              <a:latin typeface="+mj-lt"/>
            </a:endParaRPr>
          </a:p>
        </p:txBody>
      </p:sp>
      <p:sp>
        <p:nvSpPr>
          <p:cNvPr id="53" name="Rounded Rectangle 52"/>
          <p:cNvSpPr/>
          <p:nvPr/>
        </p:nvSpPr>
        <p:spPr bwMode="auto">
          <a:xfrm>
            <a:off x="5315565" y="1470979"/>
            <a:ext cx="988553" cy="1635842"/>
          </a:xfrm>
          <a:prstGeom prst="roundRect">
            <a:avLst/>
          </a:prstGeom>
          <a:noFill/>
          <a:ln w="28575" cap="flat" cmpd="sng" algn="ctr">
            <a:solidFill>
              <a:srgbClr val="C0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4" name="Rounded Rectangle 53"/>
          <p:cNvSpPr/>
          <p:nvPr/>
        </p:nvSpPr>
        <p:spPr bwMode="auto">
          <a:xfrm>
            <a:off x="6648053" y="2286000"/>
            <a:ext cx="988553" cy="325127"/>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5" name="Rounded Rectangle 54"/>
          <p:cNvSpPr/>
          <p:nvPr/>
        </p:nvSpPr>
        <p:spPr bwMode="auto">
          <a:xfrm>
            <a:off x="6622653" y="1491300"/>
            <a:ext cx="988553" cy="315053"/>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8" name="Rounded Rectangle 57"/>
          <p:cNvSpPr/>
          <p:nvPr/>
        </p:nvSpPr>
        <p:spPr bwMode="auto">
          <a:xfrm>
            <a:off x="6774155" y="1892797"/>
            <a:ext cx="736347" cy="301763"/>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9" name="Rounded Rectangle 58"/>
          <p:cNvSpPr/>
          <p:nvPr/>
        </p:nvSpPr>
        <p:spPr bwMode="auto">
          <a:xfrm>
            <a:off x="6843608" y="2719194"/>
            <a:ext cx="600478" cy="257686"/>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63" name="Rounded Rectangle 62"/>
          <p:cNvSpPr/>
          <p:nvPr/>
        </p:nvSpPr>
        <p:spPr bwMode="auto">
          <a:xfrm>
            <a:off x="8039227" y="1892779"/>
            <a:ext cx="842694" cy="718347"/>
          </a:xfrm>
          <a:prstGeom prst="roundRect">
            <a:avLst/>
          </a:prstGeom>
          <a:noFill/>
          <a:ln w="2857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60" name="Left Bracket 59"/>
          <p:cNvSpPr/>
          <p:nvPr/>
        </p:nvSpPr>
        <p:spPr bwMode="auto">
          <a:xfrm>
            <a:off x="7884746" y="1648776"/>
            <a:ext cx="129348" cy="1246824"/>
          </a:xfrm>
          <a:prstGeom prst="leftBracke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547412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4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4" grpId="0"/>
      <p:bldP spid="15" grpId="0"/>
      <p:bldP spid="4" grpId="0" animBg="1"/>
      <p:bldP spid="20" grpId="0" animBg="1"/>
      <p:bldP spid="23" grpId="0" animBg="1"/>
      <p:bldP spid="24" grpId="0" animBg="1"/>
      <p:bldP spid="26" grpId="0" animBg="1"/>
      <p:bldP spid="33" grpId="0" animBg="1"/>
      <p:bldP spid="34" grpId="0" animBg="1"/>
      <p:bldP spid="42" grpId="0" animBg="1"/>
      <p:bldP spid="45" grpId="0" animBg="1"/>
      <p:bldP spid="53" grpId="0" animBg="1"/>
      <p:bldP spid="54" grpId="0" animBg="1"/>
      <p:bldP spid="55" grpId="0" animBg="1"/>
      <p:bldP spid="58" grpId="0" animBg="1"/>
      <p:bldP spid="59" grpId="0" animBg="1"/>
      <p:bldP spid="63" grpId="0" animBg="1"/>
      <p:bldP spid="60"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638174"/>
          </a:xfrm>
        </p:spPr>
        <p:txBody>
          <a:bodyPr anchor="ctr"/>
          <a:lstStyle/>
          <a:p>
            <a:r>
              <a:rPr lang="en-US" altLang="en-US" sz="3200" b="1" dirty="0" smtClean="0"/>
              <a:t>MVD: Multivalued Dependency</a:t>
            </a:r>
            <a:endParaRPr lang="en-US" altLang="en-US" sz="3200" b="1" dirty="0" smtClean="0"/>
          </a:p>
        </p:txBody>
      </p:sp>
      <p:pic>
        <p:nvPicPr>
          <p:cNvPr id="124934"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287" t="5349" r="61858" b="70030"/>
          <a:stretch/>
        </p:blipFill>
        <p:spPr bwMode="auto">
          <a:xfrm>
            <a:off x="304800" y="579120"/>
            <a:ext cx="7998425"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Connector 8"/>
          <p:cNvCxnSpPr/>
          <p:nvPr/>
        </p:nvCxnSpPr>
        <p:spPr bwMode="auto">
          <a:xfrm>
            <a:off x="4592320" y="1889760"/>
            <a:ext cx="1676400" cy="7620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p:cxnSp>
        <p:nvCxnSpPr>
          <p:cNvPr id="19" name="Straight Connector 18"/>
          <p:cNvCxnSpPr/>
          <p:nvPr/>
        </p:nvCxnSpPr>
        <p:spPr bwMode="auto">
          <a:xfrm flipV="1">
            <a:off x="4533900" y="1986280"/>
            <a:ext cx="1752600" cy="8382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mc:AlternateContent xmlns:mc="http://schemas.openxmlformats.org/markup-compatibility/2006">
        <mc:Choice xmlns:a14="http://schemas.microsoft.com/office/drawing/2010/main" Requires="a14">
          <p:sp>
            <p:nvSpPr>
              <p:cNvPr id="56" name="Rectangle 55"/>
              <p:cNvSpPr/>
              <p:nvPr/>
            </p:nvSpPr>
            <p:spPr>
              <a:xfrm>
                <a:off x="457200" y="5044380"/>
                <a:ext cx="3246966" cy="1569660"/>
              </a:xfrm>
              <a:prstGeom prst="rect">
                <a:avLst/>
              </a:prstGeom>
            </p:spPr>
            <p:txBody>
              <a:bodyPr wrap="square">
                <a:spAutoFit/>
              </a:bodyPr>
              <a:lstStyle/>
              <a:p>
                <a:r>
                  <a:rPr lang="en-US" altLang="en-US" b="1" dirty="0" smtClean="0">
                    <a:solidFill>
                      <a:srgbClr val="000000"/>
                    </a:solidFill>
                    <a:latin typeface="+mj-lt"/>
                  </a:rPr>
                  <a:t>EMP </a:t>
                </a:r>
                <a:r>
                  <a:rPr lang="en-US" altLang="en-US" b="1" dirty="0" smtClean="0">
                    <a:solidFill>
                      <a:srgbClr val="000000"/>
                    </a:solidFill>
                    <a:latin typeface="+mj-lt"/>
                  </a:rPr>
                  <a:t>relation </a:t>
                </a:r>
                <a:r>
                  <a:rPr lang="en-US" altLang="en-US" b="1" dirty="0">
                    <a:solidFill>
                      <a:srgbClr val="000000"/>
                    </a:solidFill>
                    <a:latin typeface="+mj-lt"/>
                  </a:rPr>
                  <a:t>MVDs </a:t>
                </a:r>
                <a:r>
                  <a:rPr lang="en-US" altLang="en-US" b="1" dirty="0" smtClean="0">
                    <a:solidFill>
                      <a:srgbClr val="000000"/>
                    </a:solidFill>
                    <a:latin typeface="+mj-lt"/>
                  </a:rPr>
                  <a:t>:</a:t>
                </a:r>
              </a:p>
              <a:p>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p:sp>
            <p:nvSpPr>
              <p:cNvPr id="56" name="Rectangle 55"/>
              <p:cNvSpPr>
                <a:spLocks noRot="1" noChangeAspect="1" noMove="1" noResize="1" noEditPoints="1" noAdjustHandles="1" noChangeArrowheads="1" noChangeShapeType="1" noTextEdit="1"/>
              </p:cNvSpPr>
              <p:nvPr/>
            </p:nvSpPr>
            <p:spPr>
              <a:xfrm>
                <a:off x="457200" y="5044380"/>
                <a:ext cx="3246966" cy="1569660"/>
              </a:xfrm>
              <a:prstGeom prst="rect">
                <a:avLst/>
              </a:prstGeom>
              <a:blipFill>
                <a:blip r:embed="rId5"/>
                <a:stretch>
                  <a:fillRect l="-2814" t="-2713" r="-3189" b="-8140"/>
                </a:stretch>
              </a:blipFill>
            </p:spPr>
            <p:txBody>
              <a:bodyPr/>
              <a:lstStyle/>
              <a:p>
                <a:r>
                  <a:rPr lang="en-US">
                    <a:noFill/>
                  </a:rPr>
                  <a:t> </a:t>
                </a:r>
              </a:p>
            </p:txBody>
          </p:sp>
        </mc:Fallback>
      </mc:AlternateContent>
      <p:sp>
        <p:nvSpPr>
          <p:cNvPr id="57" name="Rectangle 56"/>
          <p:cNvSpPr/>
          <p:nvPr/>
        </p:nvSpPr>
        <p:spPr>
          <a:xfrm>
            <a:off x="5410200" y="5829210"/>
            <a:ext cx="3246966" cy="461665"/>
          </a:xfrm>
          <a:prstGeom prst="rect">
            <a:avLst/>
          </a:prstGeom>
        </p:spPr>
        <p:txBody>
          <a:bodyPr wrap="square">
            <a:spAutoFit/>
          </a:bodyPr>
          <a:lstStyle/>
          <a:p>
            <a:r>
              <a:rPr lang="en-US" altLang="en-US" b="1" dirty="0" smtClean="0">
                <a:solidFill>
                  <a:srgbClr val="000000"/>
                </a:solidFill>
                <a:latin typeface="+mj-lt"/>
              </a:rPr>
              <a:t>4NF deals with MVDs</a:t>
            </a:r>
            <a:endParaRPr lang="en-US" b="1" dirty="0">
              <a:latin typeface="+mj-lt"/>
            </a:endParaRPr>
          </a:p>
        </p:txBody>
      </p:sp>
    </p:spTree>
    <p:extLst>
      <p:ext uri="{BB962C8B-B14F-4D97-AF65-F5344CB8AC3E}">
        <p14:creationId xmlns:p14="http://schemas.microsoft.com/office/powerpoint/2010/main" val="12542965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73152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Fourth </a:t>
            </a:r>
            <a:r>
              <a:rPr lang="en-US" altLang="en-US" sz="2800" b="1" dirty="0">
                <a:effectLst>
                  <a:outerShdw blurRad="38100" dist="38100" dir="2700000" algn="tl">
                    <a:srgbClr val="000000">
                      <a:alpha val="43137"/>
                    </a:srgbClr>
                  </a:outerShdw>
                </a:effectLst>
                <a:ea typeface="Times New Roman" charset="0"/>
                <a:cs typeface="Times New Roman" charset="0"/>
              </a:rPr>
              <a:t>Normal </a:t>
            </a:r>
            <a:r>
              <a:rPr lang="en-US" altLang="en-US" sz="2800" b="1" dirty="0" smtClean="0">
                <a:effectLst>
                  <a:outerShdw blurRad="38100" dist="38100" dir="2700000" algn="tl">
                    <a:srgbClr val="000000">
                      <a:alpha val="43137"/>
                    </a:srgbClr>
                  </a:outerShdw>
                </a:effectLst>
                <a:ea typeface="Times New Roman" charset="0"/>
                <a:cs typeface="Times New Roman" charset="0"/>
              </a:rPr>
              <a:t>Form (4NF)</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xmlns:a14="http://schemas.microsoft.com/office/drawing/2010/main">
        <mc:Choice Requires="a14">
          <p:sp>
            <p:nvSpPr>
              <p:cNvPr id="120836" name="Rectangle 3"/>
              <p:cNvSpPr>
                <a:spLocks noGrp="1" noChangeArrowheads="1"/>
              </p:cNvSpPr>
              <p:nvPr>
                <p:ph type="body" idx="1"/>
              </p:nvPr>
            </p:nvSpPr>
            <p:spPr>
              <a:xfrm>
                <a:off x="39341" y="762000"/>
                <a:ext cx="8952259" cy="6019800"/>
              </a:xfrm>
            </p:spPr>
            <p:txBody>
              <a:bodyPr/>
              <a:lstStyle/>
              <a:p>
                <a:pPr marL="609600" indent="-609600" algn="just">
                  <a:lnSpc>
                    <a:spcPct val="150000"/>
                  </a:lnSpc>
                </a:pPr>
                <a:r>
                  <a:rPr lang="en-US" altLang="en-US" dirty="0" smtClean="0"/>
                  <a:t>An MVD </a:t>
                </a:r>
                <a:r>
                  <a:rPr lang="en-US" altLang="en-US" i="1" dirty="0" smtClean="0"/>
                  <a:t>X</a:t>
                </a:r>
                <a:r>
                  <a:rPr lang="en-US" altLang="en-US" dirty="0" smtClean="0"/>
                  <a:t> </a:t>
                </a:r>
                <a14:m>
                  <m:oMath xmlns:m="http://schemas.openxmlformats.org/officeDocument/2006/math">
                    <m:r>
                      <a:rPr lang="en-US" altLang="en-US" i="1" smtClean="0">
                        <a:latin typeface="Cambria Math" panose="02040503050406030204" pitchFamily="18" charset="0"/>
                        <a:ea typeface="Cambria Math" panose="02040503050406030204" pitchFamily="18" charset="0"/>
                      </a:rPr>
                      <m:t>↠</m:t>
                    </m:r>
                  </m:oMath>
                </a14:m>
                <a:r>
                  <a:rPr lang="en-US" altLang="en-US" dirty="0" smtClean="0"/>
                  <a:t> </a:t>
                </a:r>
                <a:r>
                  <a:rPr lang="en-US" altLang="en-US" i="1" dirty="0" smtClean="0"/>
                  <a:t>Y</a:t>
                </a:r>
                <a:r>
                  <a:rPr lang="en-US" altLang="en-US" dirty="0" smtClean="0"/>
                  <a:t> in </a:t>
                </a:r>
                <a:r>
                  <a:rPr lang="en-US" altLang="en-US" i="1" dirty="0" smtClean="0"/>
                  <a:t>R</a:t>
                </a:r>
                <a:r>
                  <a:rPr lang="en-US" altLang="en-US" dirty="0" smtClean="0"/>
                  <a:t> is called a </a:t>
                </a:r>
                <a:r>
                  <a:rPr lang="en-US" altLang="en-US" b="1" dirty="0" smtClean="0"/>
                  <a:t>trivial MVD</a:t>
                </a:r>
                <a:r>
                  <a:rPr lang="en-US" altLang="en-US" dirty="0" smtClean="0"/>
                  <a:t> </a:t>
                </a:r>
                <a:br>
                  <a:rPr lang="en-US" altLang="en-US" dirty="0" smtClean="0"/>
                </a:br>
                <a:r>
                  <a:rPr lang="en-US" altLang="en-US" dirty="0" smtClean="0"/>
                  <a:t>if (a) </a:t>
                </a:r>
                <a:r>
                  <a:rPr lang="en-US" altLang="en-US" i="1" dirty="0" smtClean="0"/>
                  <a:t>Y</a:t>
                </a:r>
                <a:r>
                  <a:rPr lang="en-US" altLang="en-US" dirty="0" smtClean="0"/>
                  <a:t> is a subset of </a:t>
                </a:r>
                <a:r>
                  <a:rPr lang="en-US" altLang="en-US" i="1" dirty="0" smtClean="0"/>
                  <a:t>X</a:t>
                </a:r>
                <a:r>
                  <a:rPr lang="en-US" altLang="en-US" dirty="0" smtClean="0"/>
                  <a:t>, or (b) </a:t>
                </a:r>
                <a:r>
                  <a:rPr lang="en-US" altLang="en-US" i="1" dirty="0" smtClean="0"/>
                  <a:t>X</a:t>
                </a:r>
                <a:r>
                  <a:rPr lang="en-US" altLang="en-US" dirty="0" smtClean="0"/>
                  <a:t> </a:t>
                </a:r>
                <a:r>
                  <a:rPr lang="en-US" altLang="en-US" dirty="0" smtClean="0">
                    <a:latin typeface="Lucida Grande" pitchFamily="-104" charset="0"/>
                  </a:rPr>
                  <a:t>U</a:t>
                </a:r>
                <a:r>
                  <a:rPr lang="en-US" altLang="en-US" dirty="0" smtClean="0"/>
                  <a:t> </a:t>
                </a:r>
                <a:r>
                  <a:rPr lang="en-US" altLang="en-US" i="1" dirty="0" smtClean="0"/>
                  <a:t>Y</a:t>
                </a:r>
                <a:r>
                  <a:rPr lang="en-US" altLang="en-US" dirty="0" smtClean="0"/>
                  <a:t> = </a:t>
                </a:r>
                <a:r>
                  <a:rPr lang="en-US" altLang="en-US" i="1" dirty="0" smtClean="0"/>
                  <a:t>R</a:t>
                </a:r>
                <a:r>
                  <a:rPr lang="en-US" altLang="en-US" dirty="0" smtClean="0"/>
                  <a:t>. </a:t>
                </a:r>
              </a:p>
              <a:p>
                <a:pPr marL="609600" indent="-609600" algn="just">
                  <a:lnSpc>
                    <a:spcPct val="150000"/>
                  </a:lnSpc>
                  <a:buNone/>
                </a:pPr>
                <a:r>
                  <a:rPr lang="en-US" altLang="en-US" b="1" u="sng" dirty="0"/>
                  <a:t>Definition:</a:t>
                </a:r>
                <a:r>
                  <a:rPr lang="en-US" altLang="en-US" b="1" dirty="0"/>
                  <a:t> </a:t>
                </a:r>
              </a:p>
              <a:p>
                <a:pPr marL="609600" indent="-609600" algn="just">
                  <a:lnSpc>
                    <a:spcPct val="150000"/>
                  </a:lnSpc>
                </a:pPr>
                <a:r>
                  <a:rPr lang="en-US" altLang="en-US" dirty="0"/>
                  <a:t>A relation schema </a:t>
                </a:r>
                <a:r>
                  <a:rPr lang="en-US" altLang="en-US" i="1" dirty="0"/>
                  <a:t>R</a:t>
                </a:r>
                <a:r>
                  <a:rPr lang="en-US" altLang="en-US" dirty="0"/>
                  <a:t> is in </a:t>
                </a:r>
                <a:r>
                  <a:rPr lang="en-US" altLang="en-US" b="1" dirty="0"/>
                  <a:t>4NF</a:t>
                </a:r>
                <a:r>
                  <a:rPr lang="en-US" altLang="en-US" dirty="0"/>
                  <a:t> with respect to a set of dependencies </a:t>
                </a:r>
                <a:r>
                  <a:rPr lang="en-US" altLang="en-US" i="1" dirty="0"/>
                  <a:t>F</a:t>
                </a:r>
                <a:r>
                  <a:rPr lang="en-US" altLang="en-US" dirty="0"/>
                  <a:t> (that includes functional dependencies and multivalued dependencies) if, </a:t>
                </a:r>
                <a:endParaRPr lang="en-US" altLang="en-US" dirty="0" smtClean="0"/>
              </a:p>
              <a:p>
                <a:pPr marL="1009650" lvl="1" indent="-609600" algn="just">
                  <a:lnSpc>
                    <a:spcPct val="150000"/>
                  </a:lnSpc>
                </a:pPr>
                <a:r>
                  <a:rPr lang="en-US" altLang="en-US" sz="2800" b="1" dirty="0" smtClean="0"/>
                  <a:t>for </a:t>
                </a:r>
                <a:r>
                  <a:rPr lang="en-US" altLang="en-US" sz="2800" b="1" dirty="0"/>
                  <a:t>every </a:t>
                </a:r>
                <a:r>
                  <a:rPr lang="en-US" altLang="en-US" sz="2800" b="1" i="1" dirty="0"/>
                  <a:t>nontrivial</a:t>
                </a:r>
                <a:r>
                  <a:rPr lang="en-US" altLang="en-US" sz="2800" b="1" dirty="0"/>
                  <a:t> multivalued dependency </a:t>
                </a:r>
                <a:r>
                  <a:rPr lang="en-US" altLang="en-US" sz="2800" b="1" dirty="0" smtClean="0"/>
                  <a:t/>
                </a:r>
                <a:br>
                  <a:rPr lang="en-US" altLang="en-US" sz="2800" b="1" dirty="0" smtClean="0"/>
                </a:br>
                <a:r>
                  <a:rPr lang="en-US" altLang="en-US" sz="2800" b="1" i="1" dirty="0" smtClean="0"/>
                  <a:t>X</a:t>
                </a:r>
                <a:r>
                  <a:rPr lang="en-US" altLang="en-US" sz="2800" b="1" dirty="0" smtClean="0"/>
                  <a:t> </a:t>
                </a:r>
                <a14:m>
                  <m:oMath xmlns:m="http://schemas.openxmlformats.org/officeDocument/2006/math">
                    <m:r>
                      <a:rPr lang="en-US" altLang="en-US" sz="2800" b="1" i="1">
                        <a:latin typeface="Cambria Math" panose="02040503050406030204" pitchFamily="18" charset="0"/>
                        <a:ea typeface="Cambria Math" panose="02040503050406030204" pitchFamily="18" charset="0"/>
                      </a:rPr>
                      <m:t>↠</m:t>
                    </m:r>
                  </m:oMath>
                </a14:m>
                <a:r>
                  <a:rPr lang="en-US" altLang="en-US" sz="2800" b="1" i="1" dirty="0"/>
                  <a:t> Y</a:t>
                </a:r>
                <a:r>
                  <a:rPr lang="en-US" altLang="en-US" sz="2800" b="1" dirty="0"/>
                  <a:t> in </a:t>
                </a:r>
                <a:r>
                  <a:rPr lang="en-US" altLang="en-US" sz="2800" b="1" i="1" dirty="0"/>
                  <a:t>F</a:t>
                </a:r>
                <a:r>
                  <a:rPr lang="en-US" altLang="en-US" sz="2800" b="1" baseline="30000" dirty="0"/>
                  <a:t>+</a:t>
                </a:r>
                <a:r>
                  <a:rPr lang="en-US" altLang="en-US" sz="2800" b="1" dirty="0"/>
                  <a:t>, </a:t>
                </a:r>
                <a:r>
                  <a:rPr lang="en-US" altLang="en-US" sz="2800" b="1" dirty="0" smtClean="0"/>
                  <a:t> </a:t>
                </a:r>
                <a:r>
                  <a:rPr lang="en-US" altLang="en-US" sz="2800" b="1" i="1" dirty="0" smtClean="0"/>
                  <a:t>X</a:t>
                </a:r>
                <a:r>
                  <a:rPr lang="en-US" altLang="en-US" sz="2800" b="1" dirty="0" smtClean="0"/>
                  <a:t> </a:t>
                </a:r>
                <a:r>
                  <a:rPr lang="en-US" altLang="en-US" sz="2800" b="1" dirty="0"/>
                  <a:t>is a </a:t>
                </a:r>
                <a:r>
                  <a:rPr lang="en-US" altLang="en-US" sz="2800" b="1" dirty="0" err="1"/>
                  <a:t>superkey</a:t>
                </a:r>
                <a:r>
                  <a:rPr lang="en-US" altLang="en-US" sz="2800" b="1" dirty="0"/>
                  <a:t> for R</a:t>
                </a:r>
                <a:r>
                  <a:rPr lang="en-US" altLang="en-US" sz="2800" b="1" dirty="0" smtClean="0"/>
                  <a:t>.</a:t>
                </a:r>
                <a:endParaRPr lang="en-US" altLang="en-US" sz="2800" b="1" dirty="0"/>
              </a:p>
            </p:txBody>
          </p:sp>
        </mc:Choice>
        <mc:Fallback xmlns="">
          <p:sp>
            <p:nvSpPr>
              <p:cNvPr id="120836" name="Rectangle 3"/>
              <p:cNvSpPr>
                <a:spLocks noGrp="1" noRot="1" noChangeAspect="1" noMove="1" noResize="1" noEditPoints="1" noAdjustHandles="1" noChangeArrowheads="1" noChangeShapeType="1" noTextEdit="1"/>
              </p:cNvSpPr>
              <p:nvPr>
                <p:ph type="body" idx="1"/>
              </p:nvPr>
            </p:nvSpPr>
            <p:spPr>
              <a:xfrm>
                <a:off x="39341" y="762000"/>
                <a:ext cx="8952259" cy="6019800"/>
              </a:xfrm>
              <a:blipFill>
                <a:blip r:embed="rId3"/>
                <a:stretch>
                  <a:fillRect l="-1361" r="-2383"/>
                </a:stretch>
              </a:blipFill>
            </p:spPr>
            <p:txBody>
              <a:bodyPr/>
              <a:lstStyle/>
              <a:p>
                <a:r>
                  <a:rPr lang="en-US">
                    <a:noFill/>
                  </a:rPr>
                  <a:t> </a:t>
                </a:r>
              </a:p>
            </p:txBody>
          </p:sp>
        </mc:Fallback>
      </mc:AlternateContent>
    </p:spTree>
    <p:extLst>
      <p:ext uri="{BB962C8B-B14F-4D97-AF65-F5344CB8AC3E}">
        <p14:creationId xmlns:p14="http://schemas.microsoft.com/office/powerpoint/2010/main" val="1769478076"/>
      </p:ext>
    </p:extLst>
  </p:cSld>
  <p:clrMapOvr>
    <a:masterClrMapping/>
  </p:clrMapOvr>
  <p:transition spd="med"/>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Fourth Normal </a:t>
            </a:r>
            <a:r>
              <a:rPr lang="en-US" altLang="en-US" sz="2800" b="1" dirty="0"/>
              <a:t>F</a:t>
            </a:r>
            <a:r>
              <a:rPr lang="en-US" altLang="en-US" sz="2800" b="1" dirty="0" smtClean="0"/>
              <a:t>orms</a:t>
            </a:r>
          </a:p>
        </p:txBody>
      </p:sp>
      <p:pic>
        <p:nvPicPr>
          <p:cNvPr id="124934"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287" t="1675" r="61858" b="70030"/>
          <a:stretch/>
        </p:blipFill>
        <p:spPr bwMode="auto">
          <a:xfrm>
            <a:off x="38100" y="651729"/>
            <a:ext cx="4939873" cy="302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316" t="37986" r="72346" b="42856"/>
          <a:stretch/>
        </p:blipFill>
        <p:spPr bwMode="auto">
          <a:xfrm>
            <a:off x="0" y="4808501"/>
            <a:ext cx="3276600"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2" name="Rectangle 1"/>
              <p:cNvSpPr/>
              <p:nvPr/>
            </p:nvSpPr>
            <p:spPr>
              <a:xfrm>
                <a:off x="4924425" y="838200"/>
                <a:ext cx="4166027" cy="1200329"/>
              </a:xfrm>
              <a:prstGeom prst="rect">
                <a:avLst/>
              </a:prstGeom>
            </p:spPr>
            <p:txBody>
              <a:bodyPr wrap="square">
                <a:spAutoFit/>
              </a:bodyPr>
              <a:lstStyle/>
              <a:p>
                <a:r>
                  <a:rPr lang="en-US" altLang="en-US" b="1" dirty="0" smtClean="0">
                    <a:solidFill>
                      <a:srgbClr val="000000"/>
                    </a:solidFill>
                    <a:latin typeface="+mj-lt"/>
                  </a:rPr>
                  <a:t>(a) EMP relation </a:t>
                </a:r>
                <a:r>
                  <a:rPr lang="en-US" altLang="en-US" b="1" dirty="0">
                    <a:solidFill>
                      <a:srgbClr val="000000"/>
                    </a:solidFill>
                    <a:latin typeface="+mj-lt"/>
                  </a:rPr>
                  <a:t>MVDs </a:t>
                </a:r>
                <a:r>
                  <a:rPr lang="en-US" altLang="en-US" b="1" dirty="0" smtClean="0">
                    <a:solidFill>
                      <a:srgbClr val="000000"/>
                    </a:solidFill>
                    <a:latin typeface="+mj-lt"/>
                  </a:rPr>
                  <a:t>:</a:t>
                </a:r>
              </a:p>
              <a:p>
                <a:r>
                  <a:rPr lang="en-US" altLang="en-US" b="1" dirty="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a:solidFill>
                      <a:srgbClr val="000000"/>
                    </a:solidFill>
                    <a:latin typeface="+mj-lt"/>
                  </a:rPr>
                  <a:t> </a:t>
                </a:r>
                <a:r>
                  <a:rPr lang="en-US" altLang="en-US" b="1" dirty="0" smtClean="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xmlns="">
          <p:sp>
            <p:nvSpPr>
              <p:cNvPr id="2" name="Rectangle 1"/>
              <p:cNvSpPr>
                <a:spLocks noRot="1" noChangeAspect="1" noMove="1" noResize="1" noEditPoints="1" noAdjustHandles="1" noChangeArrowheads="1" noChangeShapeType="1" noTextEdit="1"/>
              </p:cNvSpPr>
              <p:nvPr/>
            </p:nvSpPr>
            <p:spPr>
              <a:xfrm>
                <a:off x="4924425" y="838200"/>
                <a:ext cx="4166027" cy="1200329"/>
              </a:xfrm>
              <a:prstGeom prst="rect">
                <a:avLst/>
              </a:prstGeom>
              <a:blipFill>
                <a:blip r:embed="rId4"/>
                <a:stretch>
                  <a:fillRect l="-2343" t="-3571" r="-2489" b="-11224"/>
                </a:stretch>
              </a:blipFill>
            </p:spPr>
            <p:txBody>
              <a:bodyPr/>
              <a:lstStyle/>
              <a:p>
                <a:r>
                  <a:rPr lang="en-US">
                    <a:noFill/>
                  </a:rPr>
                  <a:t> </a:t>
                </a:r>
              </a:p>
            </p:txBody>
          </p:sp>
        </mc:Fallback>
      </mc:AlternateContent>
      <p:sp>
        <p:nvSpPr>
          <p:cNvPr id="9" name="Rectangle 8"/>
          <p:cNvSpPr/>
          <p:nvPr/>
        </p:nvSpPr>
        <p:spPr>
          <a:xfrm>
            <a:off x="38100" y="3733800"/>
            <a:ext cx="9052352" cy="830997"/>
          </a:xfrm>
          <a:prstGeom prst="rect">
            <a:avLst/>
          </a:prstGeom>
        </p:spPr>
        <p:txBody>
          <a:bodyPr wrap="square">
            <a:spAutoFit/>
          </a:bodyPr>
          <a:lstStyle/>
          <a:p>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Decomposing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the EMP relation into two 4NF relations </a:t>
            </a:r>
            <a:endPar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endParaRPr>
          </a:p>
          <a:p>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 </a:t>
            </a:r>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EMP_PROJECTS and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EMP_DEPENDENTS. </a:t>
            </a:r>
            <a:endParaRPr lang="en-US" b="1" dirty="0">
              <a:effectLst>
                <a:outerShdw blurRad="38100" dist="38100" dir="2700000" algn="tl">
                  <a:srgbClr val="000000">
                    <a:alpha val="43137"/>
                  </a:srgbClr>
                </a:outerShdw>
              </a:effectLst>
              <a:latin typeface="Candara" panose="020E0502030303020204" pitchFamily="34" charset="0"/>
            </a:endParaRPr>
          </a:p>
        </p:txBody>
      </p:sp>
      <p:pic>
        <p:nvPicPr>
          <p:cNvPr id="8"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29701" t="37986" r="48767" b="42856"/>
          <a:stretch/>
        </p:blipFill>
        <p:spPr bwMode="auto">
          <a:xfrm>
            <a:off x="4924425" y="4827551"/>
            <a:ext cx="3306405"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67586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Rectangle 2"/>
          <p:cNvSpPr>
            <a:spLocks noGrp="1" noChangeArrowheads="1"/>
          </p:cNvSpPr>
          <p:nvPr>
            <p:ph type="title"/>
          </p:nvPr>
        </p:nvSpPr>
        <p:spPr>
          <a:xfrm>
            <a:off x="0" y="0"/>
            <a:ext cx="9144000" cy="6096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Join Dependencies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6980" name="Rectangle 3"/>
          <p:cNvSpPr>
            <a:spLocks noGrp="1" noChangeArrowheads="1"/>
          </p:cNvSpPr>
          <p:nvPr>
            <p:ph type="body" idx="1"/>
          </p:nvPr>
        </p:nvSpPr>
        <p:spPr>
          <a:xfrm>
            <a:off x="28575" y="600074"/>
            <a:ext cx="9048750" cy="6257925"/>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609600" indent="-609600" algn="just">
              <a:lnSpc>
                <a:spcPct val="150000"/>
              </a:lnSpc>
            </a:pPr>
            <a:r>
              <a:rPr lang="en-US" altLang="en-US" sz="2400" dirty="0" smtClean="0"/>
              <a:t>A </a:t>
            </a:r>
            <a:r>
              <a:rPr lang="en-US" altLang="en-US" sz="2400" b="1" dirty="0" smtClean="0"/>
              <a:t>join dependency</a:t>
            </a:r>
            <a:r>
              <a:rPr lang="en-US" altLang="en-US" sz="2400" dirty="0" smtClean="0"/>
              <a:t> (</a:t>
            </a:r>
            <a:r>
              <a:rPr lang="en-US" altLang="en-US" sz="2400" b="1" dirty="0" smtClean="0"/>
              <a:t>JD</a:t>
            </a:r>
            <a:r>
              <a:rPr lang="en-US" altLang="en-US" sz="2400" dirty="0" smtClean="0"/>
              <a:t>), denoted by JD(</a:t>
            </a:r>
            <a:r>
              <a:rPr lang="en-US" altLang="en-US" sz="2400" i="1" dirty="0" smtClean="0"/>
              <a:t>R</a:t>
            </a:r>
            <a:r>
              <a:rPr lang="en-US" altLang="en-US" sz="2400" baseline="-30000" dirty="0" smtClean="0"/>
              <a:t>1</a:t>
            </a:r>
            <a:r>
              <a:rPr lang="en-US" altLang="en-US" sz="2400" dirty="0" smtClean="0"/>
              <a:t>, </a:t>
            </a:r>
            <a:r>
              <a:rPr lang="en-US" altLang="en-US" sz="2400" i="1" dirty="0" smtClean="0"/>
              <a:t>R</a:t>
            </a:r>
            <a:r>
              <a:rPr lang="en-US" altLang="en-US" sz="2400" baseline="-30000" dirty="0" smtClean="0"/>
              <a:t>2</a:t>
            </a:r>
            <a:r>
              <a:rPr lang="en-US" altLang="en-US" sz="2400" dirty="0" smtClean="0"/>
              <a:t>, ..., </a:t>
            </a:r>
            <a:r>
              <a:rPr lang="en-US" altLang="en-US" sz="2400" i="1" dirty="0" smtClean="0"/>
              <a:t>R</a:t>
            </a:r>
            <a:r>
              <a:rPr lang="en-US" altLang="en-US" sz="2400" baseline="-30000" dirty="0" smtClean="0"/>
              <a:t>n</a:t>
            </a:r>
            <a:r>
              <a:rPr lang="en-US" altLang="en-US" sz="2400" dirty="0" smtClean="0"/>
              <a:t>), specified on relation schema </a:t>
            </a:r>
            <a:r>
              <a:rPr lang="en-US" altLang="en-US" sz="2400" i="1" dirty="0" smtClean="0"/>
              <a:t>R</a:t>
            </a:r>
            <a:r>
              <a:rPr lang="en-US" altLang="en-US" sz="2400" dirty="0" smtClean="0"/>
              <a:t>, </a:t>
            </a:r>
            <a:r>
              <a:rPr lang="en-US" altLang="en-US" sz="2400" b="1" dirty="0" smtClean="0"/>
              <a:t>specifies a constraint on the states </a:t>
            </a:r>
            <a:r>
              <a:rPr lang="en-US" altLang="en-US" sz="2400" b="1" i="1" dirty="0" smtClean="0"/>
              <a:t>r</a:t>
            </a:r>
            <a:r>
              <a:rPr lang="en-US" altLang="en-US" sz="2400" b="1" dirty="0" smtClean="0"/>
              <a:t> of </a:t>
            </a:r>
            <a:r>
              <a:rPr lang="en-US" altLang="en-US" sz="2400" b="1" i="1" dirty="0" smtClean="0"/>
              <a:t>R</a:t>
            </a:r>
            <a:r>
              <a:rPr lang="en-US" altLang="en-US" sz="2400" b="1" dirty="0" smtClean="0"/>
              <a:t>.</a:t>
            </a:r>
          </a:p>
          <a:p>
            <a:pPr marL="990600" lvl="1" indent="-533400" algn="just">
              <a:lnSpc>
                <a:spcPct val="150000"/>
              </a:lnSpc>
            </a:pPr>
            <a:r>
              <a:rPr lang="en-US" altLang="en-US" sz="2400" b="1" dirty="0" smtClean="0">
                <a:latin typeface="Candara" panose="020E0502030303020204" pitchFamily="34" charset="0"/>
              </a:rPr>
              <a:t>The constraint states that every legal state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of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should have a non-additive join decomposition into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n</a:t>
            </a:r>
            <a:r>
              <a:rPr lang="en-US" altLang="en-US" sz="2400" b="1" dirty="0" smtClean="0">
                <a:latin typeface="Candara" panose="020E0502030303020204" pitchFamily="34" charset="0"/>
              </a:rPr>
              <a:t>; that is, for every such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we have</a:t>
            </a:r>
          </a:p>
          <a:p>
            <a:pPr marL="990600" lvl="1" indent="-533400" algn="just">
              <a:lnSpc>
                <a:spcPct val="150000"/>
              </a:lnSpc>
            </a:pPr>
            <a:r>
              <a:rPr lang="en-US" altLang="en-US" sz="2800" b="1" dirty="0" smtClean="0">
                <a:effectLst>
                  <a:outerShdw blurRad="38100" dist="38100" dir="2700000" algn="tl">
                    <a:srgbClr val="000000">
                      <a:alpha val="43137"/>
                    </a:srgbClr>
                  </a:outerShdw>
                </a:effectLst>
              </a:rPr>
              <a:t>*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R1</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R2</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Rn</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 </a:t>
            </a:r>
            <a:r>
              <a:rPr lang="en-US" altLang="en-US" sz="2800" b="1" i="1" dirty="0" smtClean="0">
                <a:effectLst>
                  <a:outerShdw blurRad="38100" dist="38100" dir="2700000" algn="tl">
                    <a:srgbClr val="000000">
                      <a:alpha val="43137"/>
                    </a:srgbClr>
                  </a:outerShdw>
                </a:effectLst>
              </a:rPr>
              <a:t>r</a:t>
            </a:r>
          </a:p>
          <a:p>
            <a:pPr marL="609600" indent="-609600" algn="just">
              <a:lnSpc>
                <a:spcPct val="150000"/>
              </a:lnSpc>
              <a:buFont typeface="Wingdings" panose="05000000000000000000" pitchFamily="2" charset="2"/>
              <a:buNone/>
            </a:pPr>
            <a:r>
              <a:rPr lang="en-US" altLang="en-US" sz="2400" i="1" dirty="0" smtClean="0"/>
              <a:t>	</a:t>
            </a:r>
            <a:r>
              <a:rPr lang="en-US" altLang="en-US" sz="2400" b="1" i="1" dirty="0" smtClean="0"/>
              <a:t>Note</a:t>
            </a:r>
            <a:r>
              <a:rPr lang="en-US" altLang="en-US" sz="2400" i="1" dirty="0" smtClean="0"/>
              <a:t>: an MVD is a special case of a JD where n = 2. </a:t>
            </a:r>
          </a:p>
          <a:p>
            <a:pPr marL="609600" indent="-609600" algn="just"/>
            <a:r>
              <a:rPr lang="en-US" altLang="en-US" sz="2400" dirty="0" smtClean="0">
                <a:latin typeface="Arial Narrow" panose="020B0606020202030204" pitchFamily="34" charset="0"/>
              </a:rPr>
              <a:t>A join dependency is a </a:t>
            </a:r>
            <a:r>
              <a:rPr lang="en-US" altLang="en-US" sz="2400" b="1" dirty="0" smtClean="0">
                <a:latin typeface="Arial Narrow" panose="020B0606020202030204" pitchFamily="34" charset="0"/>
              </a:rPr>
              <a:t>trivial JD</a:t>
            </a:r>
            <a:r>
              <a:rPr lang="en-US" altLang="en-US" sz="2400" dirty="0" smtClean="0">
                <a:latin typeface="Arial Narrow" panose="020B0606020202030204" pitchFamily="34" charset="0"/>
              </a:rPr>
              <a:t> if one of the relation schemas </a:t>
            </a:r>
            <a:r>
              <a:rPr lang="en-US" altLang="en-US" sz="2400" i="1" dirty="0" err="1" smtClean="0">
                <a:latin typeface="Arial Narrow" panose="020B0606020202030204" pitchFamily="34" charset="0"/>
              </a:rPr>
              <a:t>R</a:t>
            </a:r>
            <a:r>
              <a:rPr lang="en-US" altLang="en-US" sz="2400" baseline="-30000" dirty="0" err="1" smtClean="0">
                <a:latin typeface="Arial Narrow" panose="020B0606020202030204" pitchFamily="34" charset="0"/>
              </a:rPr>
              <a:t>i</a:t>
            </a:r>
            <a:r>
              <a:rPr lang="en-US" altLang="en-US" sz="2400" dirty="0" smtClean="0">
                <a:latin typeface="Arial Narrow" panose="020B0606020202030204" pitchFamily="34" charset="0"/>
              </a:rPr>
              <a:t> in JD(</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1</a:t>
            </a:r>
            <a:r>
              <a:rPr lang="en-US" altLang="en-US" sz="2400" dirty="0" smtClean="0">
                <a:latin typeface="Arial Narrow" panose="020B0606020202030204" pitchFamily="34" charset="0"/>
              </a:rPr>
              <a:t>,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2</a:t>
            </a:r>
            <a:r>
              <a:rPr lang="en-US" altLang="en-US" sz="2400" dirty="0" smtClean="0">
                <a:latin typeface="Arial Narrow" panose="020B0606020202030204" pitchFamily="34" charset="0"/>
              </a:rPr>
              <a:t>, ...,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n</a:t>
            </a:r>
            <a:r>
              <a:rPr lang="en-US" altLang="en-US" sz="2400" dirty="0" smtClean="0">
                <a:latin typeface="Arial Narrow" panose="020B0606020202030204" pitchFamily="34" charset="0"/>
              </a:rPr>
              <a:t>) is equal to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a:t>
            </a:r>
          </a:p>
        </p:txBody>
      </p:sp>
    </p:spTree>
    <p:extLst>
      <p:ext uri="{BB962C8B-B14F-4D97-AF65-F5344CB8AC3E}">
        <p14:creationId xmlns:p14="http://schemas.microsoft.com/office/powerpoint/2010/main" val="1538630553"/>
      </p:ext>
    </p:extLst>
  </p:cSld>
  <p:clrMapOvr>
    <a:masterClrMapping/>
  </p:clrMapOvr>
  <p:transition spd="med"/>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Tree>
    <p:extLst>
      <p:ext uri="{BB962C8B-B14F-4D97-AF65-F5344CB8AC3E}">
        <p14:creationId xmlns:p14="http://schemas.microsoft.com/office/powerpoint/2010/main" val="1586428140"/>
      </p:ext>
    </p:extLst>
  </p:cSld>
  <p:clrMapOvr>
    <a:masterClrMapping/>
  </p:clrMapOvr>
  <p:transition spd="med"/>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171468" y="3010871"/>
            <a:ext cx="4801064"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Three Binary Relationships.</a:t>
            </a:r>
          </a:p>
        </p:txBody>
      </p:sp>
      <p:sp>
        <p:nvSpPr>
          <p:cNvPr id="5" name="Rectangle 4"/>
          <p:cNvSpPr/>
          <p:nvPr/>
        </p:nvSpPr>
        <p:spPr bwMode="auto">
          <a:xfrm>
            <a:off x="0" y="2914600"/>
            <a:ext cx="9144000" cy="45719"/>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pic>
        <p:nvPicPr>
          <p:cNvPr id="8" name="Picture 7"/>
          <p:cNvPicPr>
            <a:picLocks noChangeAspect="1"/>
          </p:cNvPicPr>
          <p:nvPr/>
        </p:nvPicPr>
        <p:blipFill rotWithShape="1">
          <a:blip r:embed="rId2"/>
          <a:srcRect l="32500" t="47037" r="41250" b="34444"/>
          <a:stretch/>
        </p:blipFill>
        <p:spPr>
          <a:xfrm>
            <a:off x="4114800" y="753705"/>
            <a:ext cx="4800600" cy="1905000"/>
          </a:xfrm>
          <a:prstGeom prst="rect">
            <a:avLst/>
          </a:prstGeom>
        </p:spPr>
      </p:pic>
      <p:pic>
        <p:nvPicPr>
          <p:cNvPr id="11" name="Picture 10"/>
          <p:cNvPicPr>
            <a:picLocks noChangeAspect="1"/>
          </p:cNvPicPr>
          <p:nvPr/>
        </p:nvPicPr>
        <p:blipFill rotWithShape="1">
          <a:blip r:embed="rId2"/>
          <a:srcRect l="13750" t="68808" r="67626" b="8775"/>
          <a:stretch/>
        </p:blipFill>
        <p:spPr>
          <a:xfrm>
            <a:off x="112643" y="3789986"/>
            <a:ext cx="3093717" cy="2094498"/>
          </a:xfrm>
          <a:prstGeom prst="rect">
            <a:avLst/>
          </a:prstGeom>
        </p:spPr>
      </p:pic>
      <p:pic>
        <p:nvPicPr>
          <p:cNvPr id="12" name="Picture 11"/>
          <p:cNvPicPr>
            <a:picLocks noChangeAspect="1"/>
          </p:cNvPicPr>
          <p:nvPr/>
        </p:nvPicPr>
        <p:blipFill rotWithShape="1">
          <a:blip r:embed="rId2"/>
          <a:srcRect l="64833" t="68808" r="17084" b="7778"/>
          <a:stretch/>
        </p:blipFill>
        <p:spPr>
          <a:xfrm>
            <a:off x="3313044" y="3849102"/>
            <a:ext cx="2875796" cy="2094498"/>
          </a:xfrm>
          <a:prstGeom prst="rect">
            <a:avLst/>
          </a:prstGeom>
        </p:spPr>
      </p:pic>
      <p:sp>
        <p:nvSpPr>
          <p:cNvPr id="13" name="Rectangle 12"/>
          <p:cNvSpPr/>
          <p:nvPr/>
        </p:nvSpPr>
        <p:spPr>
          <a:xfrm>
            <a:off x="2678216" y="1075600"/>
            <a:ext cx="1485900" cy="461665"/>
          </a:xfrm>
          <a:prstGeom prst="rect">
            <a:avLst/>
          </a:prstGeom>
        </p:spPr>
        <p:txBody>
          <a:bodyPr wrap="square">
            <a:spAutoFit/>
          </a:bodyPr>
          <a:lstStyle/>
          <a:p>
            <a:pPr eaLnBrk="1" hangingPunct="1"/>
            <a:r>
              <a:rPr lang="en-US" altLang="en-US" b="1" dirty="0" smtClean="0">
                <a:cs typeface="Arial" panose="020B0604020202020204" pitchFamily="34" charset="0"/>
              </a:rPr>
              <a:t>SUPPLY</a:t>
            </a:r>
          </a:p>
        </p:txBody>
      </p:sp>
      <p:sp>
        <p:nvSpPr>
          <p:cNvPr id="14" name="Rectangle 13"/>
          <p:cNvSpPr/>
          <p:nvPr/>
        </p:nvSpPr>
        <p:spPr>
          <a:xfrm>
            <a:off x="4053884" y="185021"/>
            <a:ext cx="4861516" cy="461665"/>
          </a:xfrm>
          <a:prstGeom prst="rect">
            <a:avLst/>
          </a:prstGeom>
        </p:spPr>
        <p:txBody>
          <a:bodyPr wrap="square">
            <a:spAutoFit/>
          </a:bodyPr>
          <a:lstStyle/>
          <a:p>
            <a:pPr eaLnBrk="1" hangingPunct="1"/>
            <a:r>
              <a:rPr lang="en-US" altLang="en-US"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The SUPPLY Ternary Relationship.</a:t>
            </a:r>
            <a:endParaRPr lang="en-US" altLang="en-US"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rotWithShape="1">
          <a:blip r:embed="rId2"/>
          <a:srcRect l="40172" t="68455" r="42715" b="8481"/>
          <a:stretch/>
        </p:blipFill>
        <p:spPr>
          <a:xfrm>
            <a:off x="6358064" y="3817789"/>
            <a:ext cx="2743200" cy="2079613"/>
          </a:xfrm>
          <a:prstGeom prst="rect">
            <a:avLst/>
          </a:prstGeom>
        </p:spPr>
      </p:pic>
      <p:sp>
        <p:nvSpPr>
          <p:cNvPr id="9" name="Oval 8"/>
          <p:cNvSpPr/>
          <p:nvPr/>
        </p:nvSpPr>
        <p:spPr bwMode="auto">
          <a:xfrm>
            <a:off x="2687753" y="1017725"/>
            <a:ext cx="1358902" cy="560252"/>
          </a:xfrm>
          <a:prstGeom prst="ellipse">
            <a:avLst/>
          </a:prstGeom>
          <a:noFill/>
          <a:ln w="9525" cap="flat" cmpd="sng" algn="ctr">
            <a:solidFill>
              <a:schemeClr val="accent1">
                <a:lumMod val="40000"/>
                <a:lumOff val="60000"/>
              </a:schemeClr>
            </a:solidFill>
            <a:prstDash val="solid"/>
            <a:round/>
            <a:headEnd type="none" w="med" len="med"/>
            <a:tailEnd type="none" w="med" len="med"/>
          </a:ln>
          <a:effectLst>
            <a:glow rad="228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8" name="Oval 17"/>
          <p:cNvSpPr/>
          <p:nvPr/>
        </p:nvSpPr>
        <p:spPr bwMode="auto">
          <a:xfrm>
            <a:off x="128076" y="3676885"/>
            <a:ext cx="1455227" cy="447292"/>
          </a:xfrm>
          <a:prstGeom prst="ellipse">
            <a:avLst/>
          </a:prstGeom>
          <a:noFill/>
          <a:ln w="9525" cap="flat" cmpd="sng" algn="ctr">
            <a:solidFill>
              <a:srgbClr val="FFFF00">
                <a:alpha val="3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9" name="Oval 18"/>
          <p:cNvSpPr/>
          <p:nvPr/>
        </p:nvSpPr>
        <p:spPr bwMode="auto">
          <a:xfrm>
            <a:off x="3313043" y="3694359"/>
            <a:ext cx="1789185" cy="545987"/>
          </a:xfrm>
          <a:prstGeom prst="ellipse">
            <a:avLst/>
          </a:prstGeom>
          <a:noFill/>
          <a:ln w="9525" cap="flat" cmpd="sng" algn="ctr">
            <a:solidFill>
              <a:srgbClr val="FFFF00">
                <a:alpha val="14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0" name="Oval 19"/>
          <p:cNvSpPr/>
          <p:nvPr/>
        </p:nvSpPr>
        <p:spPr bwMode="auto">
          <a:xfrm>
            <a:off x="6304242" y="3711306"/>
            <a:ext cx="922212" cy="470700"/>
          </a:xfrm>
          <a:prstGeom prst="ellipse">
            <a:avLst/>
          </a:prstGeom>
          <a:noFill/>
          <a:ln w="9525" cap="flat" cmpd="sng" algn="ctr">
            <a:solidFill>
              <a:srgbClr val="FFFF00">
                <a:alpha val="10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a:xfrm>
            <a:off x="3674165" y="6258611"/>
            <a:ext cx="5486400"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Who supplied the pen to project 1</a:t>
            </a:r>
          </a:p>
        </p:txBody>
      </p:sp>
      <p:sp>
        <p:nvSpPr>
          <p:cNvPr id="22" name="Rectangle 21"/>
          <p:cNvSpPr/>
          <p:nvPr/>
        </p:nvSpPr>
        <p:spPr bwMode="auto">
          <a:xfrm flipH="1">
            <a:off x="2546837" y="14955"/>
            <a:ext cx="45719" cy="2945363"/>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nvGrpSpPr>
          <p:cNvPr id="3" name="Group 2"/>
          <p:cNvGrpSpPr/>
          <p:nvPr/>
        </p:nvGrpSpPr>
        <p:grpSpPr>
          <a:xfrm>
            <a:off x="-32465" y="67265"/>
            <a:ext cx="2592556" cy="2594258"/>
            <a:chOff x="-32465" y="67265"/>
            <a:chExt cx="2592556" cy="2594258"/>
          </a:xfrm>
        </p:grpSpPr>
        <p:sp>
          <p:nvSpPr>
            <p:cNvPr id="21" name="Rectangle 20"/>
            <p:cNvSpPr/>
            <p:nvPr/>
          </p:nvSpPr>
          <p:spPr>
            <a:xfrm>
              <a:off x="0" y="76200"/>
              <a:ext cx="2560091" cy="2585323"/>
            </a:xfrm>
            <a:prstGeom prst="rect">
              <a:avLst/>
            </a:prstGeom>
          </p:spPr>
          <p:txBody>
            <a:bodyPr wrap="square">
              <a:spAutoFit/>
            </a:bodyPr>
            <a:lstStyle/>
            <a:p>
              <a:pPr eaLnBrk="1" hangingPunct="1"/>
              <a:r>
                <a:rPr lang="en-US" altLang="en-US" sz="5400"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3" name="Rectangle 22"/>
            <p:cNvSpPr/>
            <p:nvPr/>
          </p:nvSpPr>
          <p:spPr>
            <a:xfrm>
              <a:off x="-32465" y="67265"/>
              <a:ext cx="2560091" cy="2585323"/>
            </a:xfrm>
            <a:prstGeom prst="rect">
              <a:avLst/>
            </a:prstGeom>
          </p:spPr>
          <p:txBody>
            <a:bodyPr wrap="square">
              <a:spAutoFit/>
            </a:bodyPr>
            <a:lstStyle/>
            <a:p>
              <a:pPr eaLnBrk="1" hangingPunct="1"/>
              <a:r>
                <a:rPr lang="en-US" altLang="en-US" sz="5400" b="1" dirty="0" smtClean="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4552580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animBg="1"/>
      <p:bldP spid="18" grpId="0" animBg="1"/>
      <p:bldP spid="19" grpId="0" animBg="1"/>
      <p:bldP spid="20" grpId="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6"/>
          <p:cNvSpPr>
            <a:spLocks noGrp="1" noChangeArrowheads="1"/>
          </p:cNvSpPr>
          <p:nvPr>
            <p:ph type="title"/>
          </p:nvPr>
        </p:nvSpPr>
        <p:spPr>
          <a:xfrm>
            <a:off x="0" y="-13504"/>
            <a:ext cx="9144000" cy="720725"/>
          </a:xfrm>
        </p:spPr>
        <p:txBody>
          <a:bodyPr/>
          <a:lstStyle/>
          <a:p>
            <a:pPr eaLnBrk="1" hangingPunct="1"/>
            <a:r>
              <a:rPr lang="en-US" altLang="en-US" dirty="0" smtClean="0"/>
              <a:t>Normalization of Relations (1)</a:t>
            </a:r>
          </a:p>
        </p:txBody>
      </p:sp>
      <p:sp>
        <p:nvSpPr>
          <p:cNvPr id="64515" name="Rectangle 7"/>
          <p:cNvSpPr>
            <a:spLocks noGrp="1" noChangeArrowheads="1"/>
          </p:cNvSpPr>
          <p:nvPr>
            <p:ph idx="1"/>
          </p:nvPr>
        </p:nvSpPr>
        <p:spPr>
          <a:xfrm>
            <a:off x="64947" y="914400"/>
            <a:ext cx="9042400" cy="5867400"/>
          </a:xfrm>
        </p:spPr>
        <p:txBody>
          <a:bodyPr/>
          <a:lstStyle/>
          <a:p>
            <a:pPr eaLnBrk="1" hangingPunct="1">
              <a:lnSpc>
                <a:spcPct val="150000"/>
              </a:lnSpc>
            </a:pPr>
            <a:r>
              <a:rPr lang="en-US" altLang="en-US" b="1" dirty="0" smtClean="0"/>
              <a:t>Normalization:</a:t>
            </a:r>
          </a:p>
          <a:p>
            <a:pPr lvl="1" eaLnBrk="1" hangingPunct="1">
              <a:lnSpc>
                <a:spcPct val="150000"/>
              </a:lnSpc>
            </a:pPr>
            <a:r>
              <a:rPr lang="en-US" altLang="en-US" dirty="0" smtClean="0"/>
              <a:t>The process of </a:t>
            </a:r>
            <a:r>
              <a:rPr lang="en-US" altLang="en-US" b="1" dirty="0" smtClean="0"/>
              <a:t>decomposing unsatisfactory "bad" relations</a:t>
            </a:r>
            <a:r>
              <a:rPr lang="en-US" altLang="en-US" dirty="0" smtClean="0"/>
              <a:t> by breaking up their attributes into smaller relations</a:t>
            </a:r>
          </a:p>
          <a:p>
            <a:pPr eaLnBrk="1" hangingPunct="1">
              <a:lnSpc>
                <a:spcPct val="150000"/>
              </a:lnSpc>
            </a:pPr>
            <a:endParaRPr lang="en-US" altLang="en-US" sz="1200" dirty="0" smtClean="0"/>
          </a:p>
          <a:p>
            <a:pPr eaLnBrk="1" hangingPunct="1">
              <a:lnSpc>
                <a:spcPct val="150000"/>
              </a:lnSpc>
            </a:pPr>
            <a:r>
              <a:rPr lang="en-US" altLang="en-US" b="1" dirty="0" smtClean="0"/>
              <a:t>Normal form:</a:t>
            </a:r>
          </a:p>
          <a:p>
            <a:pPr lvl="1" eaLnBrk="1" hangingPunct="1">
              <a:lnSpc>
                <a:spcPct val="150000"/>
              </a:lnSpc>
            </a:pPr>
            <a:r>
              <a:rPr lang="en-US" altLang="en-US" b="1" dirty="0" smtClean="0"/>
              <a:t>Condition using keys and FDs </a:t>
            </a:r>
            <a:r>
              <a:rPr lang="en-US" altLang="en-US" dirty="0" smtClean="0"/>
              <a:t>of a relation to certify whether a </a:t>
            </a:r>
            <a:r>
              <a:rPr lang="en-US" altLang="en-US" b="1" dirty="0" smtClean="0"/>
              <a:t>relation schema is in a particular normal form </a:t>
            </a:r>
          </a:p>
        </p:txBody>
      </p:sp>
    </p:spTree>
    <p:extLst>
      <p:ext uri="{BB962C8B-B14F-4D97-AF65-F5344CB8AC3E}">
        <p14:creationId xmlns:p14="http://schemas.microsoft.com/office/powerpoint/2010/main" val="224173409"/>
      </p:ext>
    </p:extLst>
  </p:cSld>
  <p:clrMapOvr>
    <a:masterClrMapping/>
  </p:clrMapOvr>
  <p:transition spd="med"/>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
        <p:nvSpPr>
          <p:cNvPr id="2" name="Rectangle 1"/>
          <p:cNvSpPr/>
          <p:nvPr/>
        </p:nvSpPr>
        <p:spPr bwMode="auto">
          <a:xfrm>
            <a:off x="6563139" y="5655364"/>
            <a:ext cx="2438400"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5171660" y="3200400"/>
            <a:ext cx="3733802" cy="336136"/>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Rectangle 15"/>
          <p:cNvSpPr/>
          <p:nvPr/>
        </p:nvSpPr>
        <p:spPr bwMode="auto">
          <a:xfrm>
            <a:off x="5171660" y="1893267"/>
            <a:ext cx="3733801"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bwMode="auto">
          <a:xfrm>
            <a:off x="6563139" y="4949687"/>
            <a:ext cx="2438400" cy="355906"/>
          </a:xfrm>
          <a:prstGeom prst="rect">
            <a:avLst/>
          </a:prstGeom>
          <a:noFill/>
          <a:ln w="28575" cap="flat" cmpd="sng" algn="ctr">
            <a:solidFill>
              <a:srgbClr val="4F571F"/>
            </a:solidFill>
            <a:prstDash val="solid"/>
            <a:round/>
            <a:headEnd type="none" w="med" len="med"/>
            <a:tailEnd type="none" w="med" len="med"/>
          </a:ln>
          <a:effectLst>
            <a:glow rad="1397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1" name="Rectangle 20"/>
          <p:cNvSpPr/>
          <p:nvPr/>
        </p:nvSpPr>
        <p:spPr bwMode="auto">
          <a:xfrm>
            <a:off x="5171658" y="1251295"/>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2" name="Rectangle 21"/>
          <p:cNvSpPr/>
          <p:nvPr/>
        </p:nvSpPr>
        <p:spPr bwMode="auto">
          <a:xfrm>
            <a:off x="5171657" y="2557529"/>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2181117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6" grpId="0" animBg="1"/>
      <p:bldP spid="17" grpId="0" animBg="1"/>
      <p:bldP spid="21" grpId="0" animBg="1"/>
      <p:bldP spid="22"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0"/>
            <a:ext cx="9143999" cy="6858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a:effectLst>
                  <a:outerShdw blurRad="38100" dist="38100" dir="2700000" algn="tl">
                    <a:srgbClr val="000000">
                      <a:alpha val="43137"/>
                    </a:srgbClr>
                  </a:outerShdw>
                </a:effectLst>
                <a:ea typeface="Times New Roman" charset="0"/>
                <a:cs typeface="Times New Roman" charset="0"/>
              </a:rPr>
              <a:t>Join Dependencies and Fifth </a:t>
            </a:r>
            <a:r>
              <a:rPr lang="en-US" altLang="en-US" sz="2800" b="1" dirty="0" smtClean="0">
                <a:effectLst>
                  <a:outerShdw blurRad="38100" dist="38100" dir="2700000" algn="tl">
                    <a:srgbClr val="000000">
                      <a:alpha val="43137"/>
                    </a:srgbClr>
                  </a:outerShdw>
                </a:effectLst>
                <a:ea typeface="Times New Roman" charset="0"/>
                <a:cs typeface="Times New Roman" charset="0"/>
              </a:rPr>
              <a:t>Normal Form</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85800"/>
            <a:ext cx="9039226" cy="6172199"/>
          </a:xfrm>
        </p:spPr>
        <p:txBody>
          <a:bodyPr/>
          <a:lstStyle/>
          <a:p>
            <a:pPr marL="609600" indent="-609600" algn="just">
              <a:lnSpc>
                <a:spcPct val="150000"/>
              </a:lnSpc>
              <a:buFont typeface="Wingdings" panose="05000000000000000000" pitchFamily="2" charset="2"/>
              <a:buNone/>
              <a:defRPr/>
            </a:pPr>
            <a:r>
              <a:rPr lang="en-US" altLang="en-US" sz="2400" b="1" u="sng" dirty="0" smtClean="0">
                <a:cs typeface="Times New Roman" panose="02020603050405020304" pitchFamily="18" charset="0"/>
              </a:rPr>
              <a:t>Definition:</a:t>
            </a:r>
            <a:r>
              <a:rPr lang="en-US" altLang="en-US" sz="2400" b="1" dirty="0" smtClean="0">
                <a:cs typeface="Times New Roman" panose="02020603050405020304" pitchFamily="18" charset="0"/>
              </a:rPr>
              <a:t> </a:t>
            </a:r>
          </a:p>
          <a:p>
            <a:pPr marL="609600" indent="-609600" algn="just">
              <a:lnSpc>
                <a:spcPct val="150000"/>
              </a:lnSpc>
              <a:defRPr/>
            </a:pPr>
            <a:r>
              <a:rPr lang="en-US" altLang="en-US" sz="2400" dirty="0" smtClean="0">
                <a:cs typeface="Times New Roman" panose="02020603050405020304" pitchFamily="18" charset="0"/>
              </a:rPr>
              <a:t>A relation schema </a:t>
            </a:r>
            <a:r>
              <a:rPr lang="en-US" altLang="en-US" sz="2400" i="1" dirty="0" smtClean="0">
                <a:cs typeface="Times New Roman" panose="02020603050405020304" pitchFamily="18" charset="0"/>
              </a:rPr>
              <a:t>R</a:t>
            </a:r>
            <a:r>
              <a:rPr lang="en-US" altLang="en-US" sz="2400" dirty="0" smtClean="0">
                <a:cs typeface="Times New Roman" panose="02020603050405020304" pitchFamily="18" charset="0"/>
              </a:rPr>
              <a:t> is in </a:t>
            </a:r>
            <a:r>
              <a:rPr lang="en-US" altLang="en-US" sz="2400" b="1" dirty="0" smtClean="0">
                <a:cs typeface="Times New Roman" panose="02020603050405020304" pitchFamily="18" charset="0"/>
              </a:rPr>
              <a:t>fifth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5NF</a:t>
            </a:r>
            <a:r>
              <a:rPr lang="en-US" altLang="en-US" sz="2400" dirty="0" smtClean="0">
                <a:cs typeface="Times New Roman" panose="02020603050405020304" pitchFamily="18" charset="0"/>
              </a:rPr>
              <a:t>) </a:t>
            </a:r>
            <a:br>
              <a:rPr lang="en-US" altLang="en-US" sz="2400" dirty="0" smtClean="0">
                <a:cs typeface="Times New Roman" panose="02020603050405020304" pitchFamily="18" charset="0"/>
              </a:rPr>
            </a:br>
            <a:r>
              <a:rPr lang="en-US" altLang="en-US" sz="2400" dirty="0" smtClean="0">
                <a:cs typeface="Times New Roman" panose="02020603050405020304" pitchFamily="18" charset="0"/>
              </a:rPr>
              <a:t>(or </a:t>
            </a:r>
            <a:r>
              <a:rPr lang="en-US" altLang="en-US" sz="2400" b="1" dirty="0" smtClean="0">
                <a:cs typeface="Times New Roman" panose="02020603050405020304" pitchFamily="18" charset="0"/>
              </a:rPr>
              <a:t>Project-Join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PJNF</a:t>
            </a:r>
            <a:r>
              <a:rPr lang="en-US" altLang="en-US" sz="2400" dirty="0" smtClean="0">
                <a:cs typeface="Times New Roman" panose="02020603050405020304" pitchFamily="18" charset="0"/>
              </a:rPr>
              <a:t>)) with respect to a set </a:t>
            </a:r>
            <a:r>
              <a:rPr lang="en-US" altLang="en-US" sz="2400" i="1" dirty="0" smtClean="0">
                <a:cs typeface="Times New Roman" panose="02020603050405020304" pitchFamily="18" charset="0"/>
              </a:rPr>
              <a:t>F</a:t>
            </a:r>
            <a:r>
              <a:rPr lang="en-US" altLang="en-US" sz="2400" dirty="0" smtClean="0">
                <a:cs typeface="Times New Roman" panose="02020603050405020304" pitchFamily="18" charset="0"/>
              </a:rPr>
              <a:t> of functional, multivalued, and join dependencies if, </a:t>
            </a:r>
          </a:p>
          <a:p>
            <a:pPr marL="990600" lvl="1" indent="-533400" algn="just">
              <a:lnSpc>
                <a:spcPct val="150000"/>
              </a:lnSpc>
              <a:defRPr/>
            </a:pPr>
            <a:r>
              <a:rPr lang="en-US" altLang="en-US" sz="2800" b="1" dirty="0" smtClean="0">
                <a:latin typeface="Candara" panose="020E0502030303020204" pitchFamily="34" charset="0"/>
                <a:cs typeface="Times New Roman" panose="02020603050405020304" pitchFamily="18" charset="0"/>
              </a:rPr>
              <a:t>for every nontrivial join dependency JD(</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1</a:t>
            </a:r>
            <a:r>
              <a:rPr lang="en-US" altLang="en-US" sz="2800" b="1" dirty="0" smtClean="0">
                <a:latin typeface="Candara" panose="020E0502030303020204" pitchFamily="34" charset="0"/>
                <a:cs typeface="Times New Roman" panose="02020603050405020304" pitchFamily="18" charset="0"/>
              </a:rPr>
              <a:t>, </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2</a:t>
            </a:r>
            <a:r>
              <a:rPr lang="en-US" altLang="en-US" sz="2800" b="1" dirty="0" smtClean="0">
                <a:latin typeface="Candara" panose="020E0502030303020204" pitchFamily="34" charset="0"/>
                <a:cs typeface="Times New Roman" panose="02020603050405020304" pitchFamily="18" charset="0"/>
              </a:rPr>
              <a:t>, ..., </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n</a:t>
            </a:r>
            <a:r>
              <a:rPr lang="en-US" altLang="en-US" sz="2800" b="1" dirty="0" smtClean="0">
                <a:latin typeface="Candara" panose="020E0502030303020204" pitchFamily="34" charset="0"/>
                <a:cs typeface="Times New Roman" panose="02020603050405020304" pitchFamily="18" charset="0"/>
              </a:rPr>
              <a:t>) in </a:t>
            </a:r>
            <a:r>
              <a:rPr lang="en-US" altLang="en-US" sz="2800" b="1" i="1" dirty="0" smtClean="0">
                <a:latin typeface="Candara" panose="020E0502030303020204" pitchFamily="34" charset="0"/>
                <a:cs typeface="Times New Roman" panose="02020603050405020304" pitchFamily="18" charset="0"/>
              </a:rPr>
              <a:t>F</a:t>
            </a:r>
            <a:r>
              <a:rPr lang="en-US" altLang="en-US" sz="2800" b="1" baseline="30000" dirty="0" smtClean="0">
                <a:latin typeface="Candara" panose="020E0502030303020204" pitchFamily="34" charset="0"/>
                <a:cs typeface="Times New Roman" panose="02020603050405020304" pitchFamily="18" charset="0"/>
              </a:rPr>
              <a:t>+</a:t>
            </a:r>
            <a:r>
              <a:rPr lang="en-US" altLang="en-US" sz="2800" b="1" dirty="0" smtClean="0">
                <a:latin typeface="Candara" panose="020E0502030303020204" pitchFamily="34" charset="0"/>
                <a:cs typeface="Times New Roman" panose="02020603050405020304" pitchFamily="18" charset="0"/>
              </a:rPr>
              <a:t> (that is, implied by </a:t>
            </a:r>
            <a:r>
              <a:rPr lang="en-US" altLang="en-US" sz="2800" b="1" i="1" dirty="0" smtClean="0">
                <a:latin typeface="Candara" panose="020E0502030303020204" pitchFamily="34" charset="0"/>
                <a:cs typeface="Times New Roman" panose="02020603050405020304" pitchFamily="18" charset="0"/>
              </a:rPr>
              <a:t>F</a:t>
            </a:r>
            <a:r>
              <a:rPr lang="en-US" altLang="en-US" sz="2800" b="1" dirty="0" smtClean="0">
                <a:latin typeface="Candara" panose="020E0502030303020204" pitchFamily="34" charset="0"/>
                <a:cs typeface="Times New Roman" panose="02020603050405020304" pitchFamily="18" charset="0"/>
              </a:rPr>
              <a:t>), </a:t>
            </a:r>
          </a:p>
          <a:p>
            <a:pPr marL="1371600" lvl="2" indent="-457200" algn="just">
              <a:lnSpc>
                <a:spcPct val="150000"/>
              </a:lnSpc>
              <a:defRPr/>
            </a:pPr>
            <a:r>
              <a:rPr lang="en-US" altLang="en-US" sz="2800" b="1" dirty="0" smtClean="0">
                <a:latin typeface="Candara" panose="020E0502030303020204" pitchFamily="34" charset="0"/>
                <a:cs typeface="Times New Roman" panose="02020603050405020304" pitchFamily="18" charset="0"/>
              </a:rPr>
              <a:t>every </a:t>
            </a:r>
            <a:r>
              <a:rPr lang="en-US" altLang="en-US" sz="2800" b="1" i="1" dirty="0" err="1" smtClean="0">
                <a:latin typeface="Candara" panose="020E0502030303020204" pitchFamily="34" charset="0"/>
                <a:cs typeface="Times New Roman" panose="02020603050405020304" pitchFamily="18" charset="0"/>
              </a:rPr>
              <a:t>R</a:t>
            </a:r>
            <a:r>
              <a:rPr lang="en-US" altLang="en-US" sz="2800" b="1" baseline="-30000" dirty="0" err="1" smtClean="0">
                <a:latin typeface="Candara" panose="020E0502030303020204" pitchFamily="34" charset="0"/>
                <a:cs typeface="Times New Roman" panose="02020603050405020304" pitchFamily="18" charset="0"/>
              </a:rPr>
              <a:t>i</a:t>
            </a:r>
            <a:r>
              <a:rPr lang="en-US" altLang="en-US" sz="2800" b="1" dirty="0" smtClean="0">
                <a:latin typeface="Candara" panose="020E0502030303020204" pitchFamily="34" charset="0"/>
                <a:cs typeface="Times New Roman" panose="02020603050405020304" pitchFamily="18" charset="0"/>
              </a:rPr>
              <a:t> is a </a:t>
            </a:r>
            <a:r>
              <a:rPr lang="en-US" altLang="en-US" sz="2800" b="1" dirty="0" err="1" smtClean="0">
                <a:latin typeface="Candara" panose="020E0502030303020204" pitchFamily="34" charset="0"/>
                <a:cs typeface="Times New Roman" panose="02020603050405020304" pitchFamily="18" charset="0"/>
              </a:rPr>
              <a:t>superkey</a:t>
            </a:r>
            <a:r>
              <a:rPr lang="en-US" altLang="en-US" sz="2800" b="1" dirty="0" smtClean="0">
                <a:latin typeface="Candara" panose="020E0502030303020204" pitchFamily="34" charset="0"/>
                <a:cs typeface="Times New Roman" panose="02020603050405020304" pitchFamily="18" charset="0"/>
              </a:rPr>
              <a:t> of </a:t>
            </a:r>
            <a:r>
              <a:rPr lang="en-US" altLang="en-US" sz="2800" b="1" i="1" dirty="0" smtClean="0">
                <a:latin typeface="Candara" panose="020E0502030303020204" pitchFamily="34" charset="0"/>
                <a:cs typeface="Times New Roman" panose="02020603050405020304" pitchFamily="18" charset="0"/>
              </a:rPr>
              <a:t>R</a:t>
            </a:r>
            <a:r>
              <a:rPr lang="en-US" altLang="en-US" sz="2800" b="1" dirty="0" smtClean="0">
                <a:latin typeface="Candara" panose="020E0502030303020204" pitchFamily="34" charset="0"/>
                <a:cs typeface="Times New Roman" panose="02020603050405020304" pitchFamily="18" charset="0"/>
              </a:rPr>
              <a:t>.</a:t>
            </a:r>
          </a:p>
          <a:p>
            <a:pPr marL="571500" indent="-457200" algn="just">
              <a:lnSpc>
                <a:spcPct val="150000"/>
              </a:lnSpc>
              <a:defRPr/>
            </a:pPr>
            <a:r>
              <a:rPr lang="en-US" altLang="en-US" sz="2400" dirty="0" smtClean="0">
                <a:solidFill>
                  <a:srgbClr val="990033"/>
                </a:solidFill>
                <a:cs typeface="Times New Roman" panose="02020603050405020304" pitchFamily="18" charset="0"/>
              </a:rPr>
              <a:t>Discovering join dependencies in practical databases with hundreds of relations is next to impossible. </a:t>
            </a:r>
          </a:p>
          <a:p>
            <a:pPr marL="571500" indent="-457200" algn="just">
              <a:lnSpc>
                <a:spcPct val="150000"/>
              </a:lnSpc>
              <a:defRPr/>
            </a:pPr>
            <a:r>
              <a:rPr lang="en-US" altLang="en-US" sz="2400" b="1" dirty="0" smtClean="0">
                <a:solidFill>
                  <a:srgbClr val="00B050"/>
                </a:solidFill>
                <a:cs typeface="Times New Roman" panose="02020603050405020304" pitchFamily="18" charset="0"/>
              </a:rPr>
              <a:t>Therefore, 5NF is rarely used in practice.</a:t>
            </a:r>
            <a:endParaRPr lang="en-US" altLang="en-US" sz="2400" b="1" dirty="0">
              <a:solidFill>
                <a:srgbClr val="00B050"/>
              </a:solidFill>
              <a:cs typeface="Times New Roman" panose="02020603050405020304" pitchFamily="18" charset="0"/>
            </a:endParaRPr>
          </a:p>
        </p:txBody>
      </p:sp>
    </p:spTree>
    <p:extLst>
      <p:ext uri="{BB962C8B-B14F-4D97-AF65-F5344CB8AC3E}">
        <p14:creationId xmlns:p14="http://schemas.microsoft.com/office/powerpoint/2010/main" val="3848983710"/>
      </p:ext>
    </p:extLst>
  </p:cSld>
  <p:clrMapOvr>
    <a:masterClrMapping/>
  </p:clrMapOvr>
  <p:transition spd="med"/>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1"/>
            <a:ext cx="9143999" cy="609601"/>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CA" sz="2800" b="1" dirty="0">
                <a:effectLst>
                  <a:outerShdw blurRad="38100" dist="38100" dir="2700000" algn="tl">
                    <a:srgbClr val="000000">
                      <a:alpha val="43137"/>
                    </a:srgbClr>
                  </a:outerShdw>
                </a:effectLst>
              </a:rPr>
              <a:t>Practical Use of Normal Forms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42731"/>
            <a:ext cx="9039226" cy="6172199"/>
          </a:xfrm>
        </p:spPr>
        <p:txBody>
          <a:bodyPr/>
          <a:lstStyle/>
          <a:p>
            <a:pPr algn="just">
              <a:lnSpc>
                <a:spcPct val="200000"/>
              </a:lnSpc>
              <a:buFont typeface="Wingdings" panose="05000000000000000000" pitchFamily="2" charset="2"/>
              <a:buChar char="§"/>
              <a:defRPr/>
            </a:pPr>
            <a:r>
              <a:rPr lang="en-CA" sz="3600" dirty="0" smtClean="0">
                <a:latin typeface="Candara" panose="020E0502030303020204" pitchFamily="34" charset="0"/>
              </a:rPr>
              <a:t>Assuring </a:t>
            </a:r>
            <a:r>
              <a:rPr lang="en-CA" sz="3600" dirty="0">
                <a:latin typeface="Candara" panose="020E0502030303020204" pitchFamily="34" charset="0"/>
              </a:rPr>
              <a:t>that the designs are </a:t>
            </a:r>
            <a:endParaRPr lang="en-CA" sz="3600" dirty="0" smtClean="0">
              <a:latin typeface="Candara" panose="020E0502030303020204" pitchFamily="34" charset="0"/>
            </a:endParaRPr>
          </a:p>
          <a:p>
            <a:pPr lvl="1" algn="just">
              <a:lnSpc>
                <a:spcPct val="200000"/>
              </a:lnSpc>
              <a:buFont typeface="Wingdings" panose="05000000000000000000" pitchFamily="2" charset="2"/>
              <a:buChar char="§"/>
              <a:defRPr/>
            </a:pPr>
            <a:r>
              <a:rPr lang="en-CA" sz="3400" b="1" dirty="0" smtClean="0">
                <a:latin typeface="Candara" panose="020E0502030303020204" pitchFamily="34" charset="0"/>
              </a:rPr>
              <a:t>good </a:t>
            </a:r>
            <a:r>
              <a:rPr lang="en-CA" sz="3400" b="1" dirty="0">
                <a:latin typeface="Candara" panose="020E0502030303020204" pitchFamily="34" charset="0"/>
              </a:rPr>
              <a:t>quality </a:t>
            </a:r>
            <a:r>
              <a:rPr lang="en-CA" sz="3400" dirty="0">
                <a:latin typeface="Candara" panose="020E0502030303020204" pitchFamily="34" charset="0"/>
              </a:rPr>
              <a:t>and </a:t>
            </a:r>
            <a:endParaRPr lang="en-CA" sz="3400" dirty="0" smtClean="0">
              <a:latin typeface="Candara" panose="020E0502030303020204" pitchFamily="34" charset="0"/>
            </a:endParaRPr>
          </a:p>
          <a:p>
            <a:pPr lvl="1" algn="just">
              <a:lnSpc>
                <a:spcPct val="200000"/>
              </a:lnSpc>
              <a:buFont typeface="Wingdings" panose="05000000000000000000" pitchFamily="2" charset="2"/>
              <a:buChar char="§"/>
              <a:defRPr/>
            </a:pPr>
            <a:r>
              <a:rPr lang="en-CA" sz="3400" b="1" dirty="0" smtClean="0">
                <a:latin typeface="Candara" panose="020E0502030303020204" pitchFamily="34" charset="0"/>
              </a:rPr>
              <a:t>sustainable</a:t>
            </a:r>
            <a:r>
              <a:rPr lang="en-CA" sz="3400" dirty="0" smtClean="0">
                <a:latin typeface="Candara" panose="020E0502030303020204" pitchFamily="34" charset="0"/>
              </a:rPr>
              <a:t> </a:t>
            </a:r>
            <a:r>
              <a:rPr lang="en-CA" sz="3400" b="1" dirty="0">
                <a:latin typeface="Candara" panose="020E0502030303020204" pitchFamily="34" charset="0"/>
              </a:rPr>
              <a:t>over long periods of time</a:t>
            </a:r>
            <a:r>
              <a:rPr lang="en-CA" sz="3400" dirty="0">
                <a:latin typeface="Candara" panose="020E0502030303020204" pitchFamily="34" charset="0"/>
              </a:rPr>
              <a:t>. </a:t>
            </a:r>
            <a:endParaRPr lang="en-CA" sz="3400" dirty="0" smtClean="0">
              <a:latin typeface="Candara" panose="020E0502030303020204" pitchFamily="34" charset="0"/>
            </a:endParaRPr>
          </a:p>
          <a:p>
            <a:pPr algn="just">
              <a:lnSpc>
                <a:spcPct val="200000"/>
              </a:lnSpc>
              <a:buFont typeface="Wingdings" panose="05000000000000000000" pitchFamily="2" charset="2"/>
              <a:buChar char="§"/>
              <a:defRPr/>
            </a:pPr>
            <a:r>
              <a:rPr lang="en-CA" sz="3600" b="1" dirty="0">
                <a:latin typeface="Candara" panose="020E0502030303020204" pitchFamily="34" charset="0"/>
              </a:rPr>
              <a:t>Reduces data redundancy and </a:t>
            </a:r>
          </a:p>
          <a:p>
            <a:pPr algn="just">
              <a:lnSpc>
                <a:spcPct val="200000"/>
              </a:lnSpc>
              <a:buFont typeface="Wingdings" panose="05000000000000000000" pitchFamily="2" charset="2"/>
              <a:buChar char="§"/>
              <a:defRPr/>
            </a:pPr>
            <a:r>
              <a:rPr lang="en-CA" sz="3600" b="1" dirty="0" smtClean="0">
                <a:latin typeface="Candara" panose="020E0502030303020204" pitchFamily="34" charset="0"/>
              </a:rPr>
              <a:t>Improves</a:t>
            </a:r>
            <a:r>
              <a:rPr lang="en-CA" sz="3600" dirty="0" smtClean="0">
                <a:latin typeface="Candara" panose="020E0502030303020204" pitchFamily="34" charset="0"/>
              </a:rPr>
              <a:t> </a:t>
            </a:r>
            <a:r>
              <a:rPr lang="en-CA" sz="3600" b="1" dirty="0">
                <a:latin typeface="Candara" panose="020E0502030303020204" pitchFamily="34" charset="0"/>
              </a:rPr>
              <a:t>data integrity</a:t>
            </a:r>
            <a:r>
              <a:rPr lang="en-CA" sz="3600" dirty="0">
                <a:latin typeface="Candara" panose="020E0502030303020204" pitchFamily="34" charset="0"/>
              </a:rPr>
              <a:t>.</a:t>
            </a:r>
          </a:p>
          <a:p>
            <a:pPr marL="0" indent="0" algn="just">
              <a:lnSpc>
                <a:spcPct val="200000"/>
              </a:lnSpc>
              <a:buNone/>
              <a:defRPr/>
            </a:pPr>
            <a:endParaRPr lang="en-CA" sz="3600" dirty="0" smtClean="0">
              <a:latin typeface="Candara" panose="020E0502030303020204" pitchFamily="34" charset="0"/>
            </a:endParaRPr>
          </a:p>
        </p:txBody>
      </p:sp>
    </p:spTree>
    <p:extLst>
      <p:ext uri="{BB962C8B-B14F-4D97-AF65-F5344CB8AC3E}">
        <p14:creationId xmlns:p14="http://schemas.microsoft.com/office/powerpoint/2010/main" val="30124034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595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595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595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595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595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6"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1"/>
            <a:ext cx="9143999" cy="609601"/>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CA" sz="2800" b="1" dirty="0">
                <a:effectLst>
                  <a:outerShdw blurRad="38100" dist="38100" dir="2700000" algn="tl">
                    <a:srgbClr val="000000">
                      <a:alpha val="43137"/>
                    </a:srgbClr>
                  </a:outerShdw>
                </a:effectLst>
              </a:rPr>
              <a:t>Practical Use of Normal Forms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42731"/>
            <a:ext cx="9039226" cy="6172199"/>
          </a:xfrm>
        </p:spPr>
        <p:txBody>
          <a:bodyPr/>
          <a:lstStyle/>
          <a:p>
            <a:pPr algn="just">
              <a:lnSpc>
                <a:spcPct val="150000"/>
              </a:lnSpc>
              <a:buFont typeface="Wingdings" panose="05000000000000000000" pitchFamily="2" charset="2"/>
              <a:buChar char="§"/>
              <a:defRPr/>
            </a:pPr>
            <a:r>
              <a:rPr lang="en-CA" dirty="0" smtClean="0">
                <a:latin typeface="Candara" panose="020E0502030303020204" pitchFamily="34" charset="0"/>
              </a:rPr>
              <a:t>Existing </a:t>
            </a:r>
            <a:r>
              <a:rPr lang="en-CA" dirty="0">
                <a:latin typeface="Candara" panose="020E0502030303020204" pitchFamily="34" charset="0"/>
              </a:rPr>
              <a:t>designs are evaluated by applying the tests for normal </a:t>
            </a:r>
            <a:r>
              <a:rPr lang="en-CA" dirty="0" smtClean="0">
                <a:latin typeface="Candara" panose="020E0502030303020204" pitchFamily="34" charset="0"/>
              </a:rPr>
              <a:t>forms.</a:t>
            </a:r>
          </a:p>
          <a:p>
            <a:pPr algn="just">
              <a:lnSpc>
                <a:spcPct val="150000"/>
              </a:lnSpc>
              <a:buFont typeface="Wingdings" panose="05000000000000000000" pitchFamily="2" charset="2"/>
              <a:buChar char="§"/>
              <a:defRPr/>
            </a:pPr>
            <a:r>
              <a:rPr lang="en-CA" dirty="0" smtClean="0">
                <a:latin typeface="Candara" panose="020E0502030303020204" pitchFamily="34" charset="0"/>
              </a:rPr>
              <a:t>Another </a:t>
            </a:r>
            <a:r>
              <a:rPr lang="en-CA" dirty="0">
                <a:latin typeface="Candara" panose="020E0502030303020204" pitchFamily="34" charset="0"/>
              </a:rPr>
              <a:t>point worth noting is that the database designers need not normalize to the highest possible normal form. </a:t>
            </a:r>
            <a:endParaRPr lang="en-CA" dirty="0" smtClean="0">
              <a:latin typeface="Candara" panose="020E0502030303020204" pitchFamily="34" charset="0"/>
            </a:endParaRPr>
          </a:p>
          <a:p>
            <a:pPr lvl="1" algn="just">
              <a:lnSpc>
                <a:spcPct val="150000"/>
              </a:lnSpc>
              <a:buFont typeface="Wingdings" panose="05000000000000000000" pitchFamily="2" charset="2"/>
              <a:buChar char="§"/>
              <a:defRPr/>
            </a:pPr>
            <a:r>
              <a:rPr lang="en-CA" sz="2800" dirty="0" smtClean="0">
                <a:latin typeface="Candara" panose="020E0502030303020204" pitchFamily="34" charset="0"/>
              </a:rPr>
              <a:t>Relations </a:t>
            </a:r>
            <a:r>
              <a:rPr lang="en-CA" sz="2800" b="1" dirty="0">
                <a:latin typeface="Candara" panose="020E0502030303020204" pitchFamily="34" charset="0"/>
              </a:rPr>
              <a:t>may be left in a lower normalization status</a:t>
            </a:r>
            <a:r>
              <a:rPr lang="en-CA" sz="2800" dirty="0">
                <a:latin typeface="Candara" panose="020E0502030303020204" pitchFamily="34" charset="0"/>
              </a:rPr>
              <a:t>, such as 2NF, for </a:t>
            </a:r>
            <a:r>
              <a:rPr lang="en-CA" sz="2800" b="1" dirty="0">
                <a:latin typeface="Candara" panose="020E0502030303020204" pitchFamily="34" charset="0"/>
              </a:rPr>
              <a:t>performance </a:t>
            </a:r>
            <a:r>
              <a:rPr lang="en-CA" sz="2800" b="1" dirty="0" smtClean="0">
                <a:latin typeface="Candara" panose="020E0502030303020204" pitchFamily="34" charset="0"/>
              </a:rPr>
              <a:t>reasons</a:t>
            </a:r>
            <a:r>
              <a:rPr lang="en-CA" sz="2800" dirty="0" smtClean="0">
                <a:latin typeface="Candara" panose="020E0502030303020204" pitchFamily="34" charset="0"/>
              </a:rPr>
              <a:t>. Doing </a:t>
            </a:r>
            <a:r>
              <a:rPr lang="en-CA" sz="2800" dirty="0">
                <a:latin typeface="Candara" panose="020E0502030303020204" pitchFamily="34" charset="0"/>
              </a:rPr>
              <a:t>so incurs the corresponding penalties of dealing with the anomalies</a:t>
            </a:r>
            <a:r>
              <a:rPr lang="en-CA" sz="2800" dirty="0" smtClean="0">
                <a:latin typeface="Candara" panose="020E0502030303020204" pitchFamily="34" charset="0"/>
              </a:rPr>
              <a:t>.</a:t>
            </a:r>
          </a:p>
        </p:txBody>
      </p:sp>
    </p:spTree>
    <p:extLst>
      <p:ext uri="{BB962C8B-B14F-4D97-AF65-F5344CB8AC3E}">
        <p14:creationId xmlns:p14="http://schemas.microsoft.com/office/powerpoint/2010/main" val="129977233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95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761999"/>
          </a:xfrm>
        </p:spPr>
        <p:txBody>
          <a:bodyPr/>
          <a:lstStyle/>
          <a:p>
            <a:pPr eaLnBrk="1" hangingPunct="1"/>
            <a:r>
              <a:rPr lang="en-US" altLang="en-US" b="1" dirty="0" smtClean="0">
                <a:effectLst>
                  <a:outerShdw blurRad="38100" dist="38100" dir="2700000" algn="tl">
                    <a:srgbClr val="000000">
                      <a:alpha val="43137"/>
                    </a:srgbClr>
                  </a:outerShdw>
                </a:effectLst>
              </a:rPr>
              <a:t>Summary</a:t>
            </a:r>
          </a:p>
        </p:txBody>
      </p:sp>
      <p:sp>
        <p:nvSpPr>
          <p:cNvPr id="131075" name="Rectangle 3"/>
          <p:cNvSpPr>
            <a:spLocks noGrp="1" noChangeArrowheads="1"/>
          </p:cNvSpPr>
          <p:nvPr>
            <p:ph idx="1"/>
          </p:nvPr>
        </p:nvSpPr>
        <p:spPr>
          <a:xfrm>
            <a:off x="101600" y="838200"/>
            <a:ext cx="8966200" cy="5867400"/>
          </a:xfrm>
        </p:spPr>
        <p:txBody>
          <a:bodyPr/>
          <a:lstStyle/>
          <a:p>
            <a:pPr eaLnBrk="1" hangingPunct="1">
              <a:lnSpc>
                <a:spcPct val="150000"/>
              </a:lnSpc>
            </a:pPr>
            <a:r>
              <a:rPr lang="en-US" altLang="en-US" sz="3600" dirty="0" smtClean="0"/>
              <a:t>Normal Forms (1NF, 2NF, 3NF) Based on Primary Keys</a:t>
            </a:r>
          </a:p>
          <a:p>
            <a:pPr eaLnBrk="1" hangingPunct="1">
              <a:lnSpc>
                <a:spcPct val="150000"/>
              </a:lnSpc>
            </a:pPr>
            <a:r>
              <a:rPr lang="en-US" altLang="en-US" sz="3600" dirty="0" smtClean="0"/>
              <a:t>General Normal Form Definitions of 2NF and 3NF (For Multiple Keys)</a:t>
            </a:r>
          </a:p>
          <a:p>
            <a:pPr eaLnBrk="1" hangingPunct="1">
              <a:lnSpc>
                <a:spcPct val="150000"/>
              </a:lnSpc>
            </a:pPr>
            <a:r>
              <a:rPr lang="en-US" altLang="en-US" sz="3600" dirty="0" smtClean="0"/>
              <a:t>BCNF (Boyce-</a:t>
            </a:r>
            <a:r>
              <a:rPr lang="en-US" altLang="en-US" sz="3600" dirty="0" err="1" smtClean="0"/>
              <a:t>Codd</a:t>
            </a:r>
            <a:r>
              <a:rPr lang="en-US" altLang="en-US" sz="3600" dirty="0" smtClean="0"/>
              <a:t> Normal Form)</a:t>
            </a:r>
          </a:p>
          <a:p>
            <a:pPr eaLnBrk="1" hangingPunct="1">
              <a:lnSpc>
                <a:spcPct val="150000"/>
              </a:lnSpc>
            </a:pPr>
            <a:r>
              <a:rPr lang="en-US" altLang="en-US" sz="3600" dirty="0" smtClean="0"/>
              <a:t>Fourth and Fifth Normal Forms</a:t>
            </a:r>
          </a:p>
        </p:txBody>
      </p:sp>
    </p:spTree>
    <p:extLst>
      <p:ext uri="{BB962C8B-B14F-4D97-AF65-F5344CB8AC3E}">
        <p14:creationId xmlns:p14="http://schemas.microsoft.com/office/powerpoint/2010/main" val="3924481488"/>
      </p:ext>
    </p:extLst>
  </p:cSld>
  <p:clrMapOvr>
    <a:masterClrMapping/>
  </p:clrMapOvr>
  <p:transition spd="med"/>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Rectangle 2"/>
          <p:cNvSpPr>
            <a:spLocks noGrp="1" noChangeArrowheads="1"/>
          </p:cNvSpPr>
          <p:nvPr>
            <p:ph type="title"/>
          </p:nvPr>
        </p:nvSpPr>
        <p:spPr>
          <a:xfrm>
            <a:off x="0" y="-3175"/>
            <a:ext cx="9144000" cy="612775"/>
          </a:xfrm>
        </p:spPr>
        <p:txBody>
          <a:bodyPr/>
          <a:lstStyle/>
          <a:p>
            <a:r>
              <a:rPr lang="en-US" altLang="en-US" dirty="0" smtClean="0"/>
              <a:t>Example</a:t>
            </a:r>
            <a:endParaRPr lang="en-US" altLang="en-US" dirty="0"/>
          </a:p>
        </p:txBody>
      </p:sp>
      <p:sp>
        <p:nvSpPr>
          <p:cNvPr id="854019" name="Rectangle 3"/>
          <p:cNvSpPr>
            <a:spLocks noGrp="1" noChangeArrowheads="1"/>
          </p:cNvSpPr>
          <p:nvPr>
            <p:ph type="body" idx="1"/>
          </p:nvPr>
        </p:nvSpPr>
        <p:spPr>
          <a:xfrm>
            <a:off x="9331" y="650033"/>
            <a:ext cx="9067800" cy="1254967"/>
          </a:xfrm>
        </p:spPr>
        <p:txBody>
          <a:bodyPr/>
          <a:lstStyle/>
          <a:p>
            <a:r>
              <a:rPr lang="en-US" altLang="en-US" sz="2400" dirty="0" smtClean="0">
                <a:latin typeface="Candara" panose="020E0502030303020204" pitchFamily="34" charset="0"/>
              </a:rPr>
              <a:t>Find the highest normal form</a:t>
            </a:r>
          </a:p>
          <a:p>
            <a:pPr lvl="1"/>
            <a:r>
              <a:rPr lang="en-US" altLang="en-US" sz="2400" dirty="0" smtClean="0">
                <a:latin typeface="Candara" panose="020E0502030303020204" pitchFamily="34" charset="0"/>
              </a:rPr>
              <a:t>R(A, B, C, D, E, F, G, H)</a:t>
            </a:r>
          </a:p>
          <a:p>
            <a:pPr lvl="1"/>
            <a:r>
              <a:rPr lang="en-US" altLang="en-US" sz="2400" dirty="0" smtClean="0">
                <a:latin typeface="Candara" panose="020E0502030303020204" pitchFamily="34" charset="0"/>
              </a:rPr>
              <a:t>FD (ABC</a:t>
            </a:r>
            <a:r>
              <a:rPr lang="en-US" altLang="en-US" sz="2400" dirty="0" smtClean="0">
                <a:latin typeface="Candara" panose="020E0502030303020204" pitchFamily="34" charset="0"/>
                <a:sym typeface="Wingdings" panose="05000000000000000000" pitchFamily="2" charset="2"/>
              </a:rPr>
              <a:t>DE, </a:t>
            </a:r>
            <a:r>
              <a:rPr lang="en-US" altLang="en-US" sz="2400" dirty="0"/>
              <a:t>E</a:t>
            </a:r>
            <a:r>
              <a:rPr lang="en-US" altLang="en-US" sz="2400" dirty="0">
                <a:sym typeface="Wingdings" panose="05000000000000000000" pitchFamily="2" charset="2"/>
              </a:rPr>
              <a:t></a:t>
            </a:r>
            <a:r>
              <a:rPr lang="en-US" altLang="en-US" sz="2400" dirty="0" smtClean="0">
                <a:sym typeface="Wingdings" panose="05000000000000000000" pitchFamily="2" charset="2"/>
              </a:rPr>
              <a:t>GH, HG, GH, ABCDEF </a:t>
            </a:r>
            <a:r>
              <a:rPr lang="en-US" altLang="en-US" sz="2400" dirty="0" smtClean="0">
                <a:latin typeface="Candara" panose="020E0502030303020204" pitchFamily="34" charset="0"/>
              </a:rPr>
              <a:t>)</a:t>
            </a:r>
            <a:endParaRPr lang="en-US" altLang="en-US" sz="2400" dirty="0" smtClean="0">
              <a:latin typeface="Candara" panose="020E0502030303020204" pitchFamily="34" charset="0"/>
            </a:endParaRPr>
          </a:p>
          <a:p>
            <a:endParaRPr lang="en-US" altLang="en-US" sz="2400" dirty="0">
              <a:latin typeface="Candara" panose="020E0502030303020204" pitchFamily="34" charset="0"/>
            </a:endParaRPr>
          </a:p>
        </p:txBody>
      </p:sp>
      <p:sp>
        <p:nvSpPr>
          <p:cNvPr id="5" name="Rectangle 3"/>
          <p:cNvSpPr txBox="1">
            <a:spLocks noChangeArrowheads="1"/>
          </p:cNvSpPr>
          <p:nvPr/>
        </p:nvSpPr>
        <p:spPr bwMode="auto">
          <a:xfrm>
            <a:off x="3581400" y="2255336"/>
            <a:ext cx="5267131"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Prime Attributes {A, B, C}</a:t>
            </a:r>
          </a:p>
          <a:p>
            <a:pPr marL="0" indent="-400050"/>
            <a:r>
              <a:rPr lang="en-US" altLang="en-US" sz="2400" kern="0" dirty="0" smtClean="0">
                <a:latin typeface="Candara" panose="020E0502030303020204" pitchFamily="34" charset="0"/>
              </a:rPr>
              <a:t>Non-Prime Attributes {D, E, F, G, H}</a:t>
            </a:r>
          </a:p>
        </p:txBody>
      </p:sp>
      <p:sp>
        <p:nvSpPr>
          <p:cNvPr id="6" name="Rectangle 3"/>
          <p:cNvSpPr txBox="1">
            <a:spLocks noChangeArrowheads="1"/>
          </p:cNvSpPr>
          <p:nvPr/>
        </p:nvSpPr>
        <p:spPr bwMode="auto">
          <a:xfrm>
            <a:off x="457200" y="2094383"/>
            <a:ext cx="3640494" cy="1312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400050">
              <a:lnSpc>
                <a:spcPct val="150000"/>
              </a:lnSpc>
            </a:pPr>
            <a:r>
              <a:rPr lang="en-US" altLang="en-US" sz="2400" kern="0" dirty="0" smtClean="0">
                <a:latin typeface="Candara" panose="020E0502030303020204" pitchFamily="34" charset="0"/>
              </a:rPr>
              <a:t>Key = ABCDEFGH</a:t>
            </a:r>
          </a:p>
          <a:p>
            <a:pPr marL="0" indent="-400050">
              <a:lnSpc>
                <a:spcPct val="150000"/>
              </a:lnSpc>
            </a:pPr>
            <a:r>
              <a:rPr lang="en-US" altLang="en-US" sz="2400" kern="0" dirty="0" smtClean="0">
                <a:latin typeface="Candara" panose="020E0502030303020204" pitchFamily="34" charset="0"/>
              </a:rPr>
              <a:t>Key = ABC</a:t>
            </a:r>
          </a:p>
          <a:p>
            <a:pPr>
              <a:lnSpc>
                <a:spcPct val="150000"/>
              </a:lnSpc>
            </a:pPr>
            <a:endParaRPr lang="en-US" altLang="en-US" sz="2400" kern="0" dirty="0" smtClean="0">
              <a:latin typeface="Candara" panose="020E0502030303020204" pitchFamily="34" charset="0"/>
            </a:endParaRPr>
          </a:p>
          <a:p>
            <a:pPr>
              <a:lnSpc>
                <a:spcPct val="150000"/>
              </a:lnSpc>
            </a:pPr>
            <a:endParaRPr lang="en-US" altLang="en-US" sz="2400" kern="0" dirty="0">
              <a:latin typeface="Candara" panose="020E0502030303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902903473"/>
              </p:ext>
            </p:extLst>
          </p:nvPr>
        </p:nvGraphicFramePr>
        <p:xfrm>
          <a:off x="78531" y="3285691"/>
          <a:ext cx="8846197" cy="1907234"/>
        </p:xfrm>
        <a:graphic>
          <a:graphicData uri="http://schemas.openxmlformats.org/drawingml/2006/table">
            <a:tbl>
              <a:tblPr firstRow="1" bandRow="1">
                <a:tableStyleId>{5C22544A-7EE6-4342-B048-85BDC9FD1C3A}</a:tableStyleId>
              </a:tblPr>
              <a:tblGrid>
                <a:gridCol w="2978799">
                  <a:extLst>
                    <a:ext uri="{9D8B030D-6E8A-4147-A177-3AD203B41FA5}">
                      <a16:colId xmlns:a16="http://schemas.microsoft.com/office/drawing/2014/main" val="2103836065"/>
                    </a:ext>
                  </a:extLst>
                </a:gridCol>
                <a:gridCol w="1371600">
                  <a:extLst>
                    <a:ext uri="{9D8B030D-6E8A-4147-A177-3AD203B41FA5}">
                      <a16:colId xmlns:a16="http://schemas.microsoft.com/office/drawing/2014/main" val="116476508"/>
                    </a:ext>
                  </a:extLst>
                </a:gridCol>
                <a:gridCol w="1066800">
                  <a:extLst>
                    <a:ext uri="{9D8B030D-6E8A-4147-A177-3AD203B41FA5}">
                      <a16:colId xmlns:a16="http://schemas.microsoft.com/office/drawing/2014/main" val="1414647240"/>
                    </a:ext>
                  </a:extLst>
                </a:gridCol>
                <a:gridCol w="838200">
                  <a:extLst>
                    <a:ext uri="{9D8B030D-6E8A-4147-A177-3AD203B41FA5}">
                      <a16:colId xmlns:a16="http://schemas.microsoft.com/office/drawing/2014/main" val="3602064377"/>
                    </a:ext>
                  </a:extLst>
                </a:gridCol>
                <a:gridCol w="990600">
                  <a:extLst>
                    <a:ext uri="{9D8B030D-6E8A-4147-A177-3AD203B41FA5}">
                      <a16:colId xmlns:a16="http://schemas.microsoft.com/office/drawing/2014/main" val="1717829677"/>
                    </a:ext>
                  </a:extLst>
                </a:gridCol>
                <a:gridCol w="1600198">
                  <a:extLst>
                    <a:ext uri="{9D8B030D-6E8A-4147-A177-3AD203B41FA5}">
                      <a16:colId xmlns:a16="http://schemas.microsoft.com/office/drawing/2014/main" val="2299601476"/>
                    </a:ext>
                  </a:extLst>
                </a:gridCol>
              </a:tblGrid>
              <a:tr h="535634">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ABC</a:t>
                      </a:r>
                      <a:r>
                        <a:rPr lang="en-US" sz="2000" b="1" dirty="0" smtClean="0">
                          <a:solidFill>
                            <a:schemeClr val="bg1"/>
                          </a:solidFill>
                          <a:sym typeface="Wingdings" panose="05000000000000000000" pitchFamily="2" charset="2"/>
                        </a:rPr>
                        <a:t>DE</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E</a:t>
                      </a:r>
                      <a:r>
                        <a:rPr lang="en-US" sz="2000" b="1" dirty="0" smtClean="0">
                          <a:solidFill>
                            <a:schemeClr val="bg1"/>
                          </a:solidFill>
                          <a:sym typeface="Wingdings" panose="05000000000000000000" pitchFamily="2" charset="2"/>
                        </a:rPr>
                        <a:t>GH</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H</a:t>
                      </a:r>
                      <a:r>
                        <a:rPr lang="en-US" sz="2000" b="1" dirty="0" smtClean="0">
                          <a:solidFill>
                            <a:schemeClr val="bg1"/>
                          </a:solidFill>
                          <a:sym typeface="Wingdings" panose="05000000000000000000" pitchFamily="2" charset="2"/>
                        </a:rPr>
                        <a:t>G</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G</a:t>
                      </a:r>
                      <a:r>
                        <a:rPr lang="en-US" sz="2000" b="1" dirty="0" smtClean="0">
                          <a:solidFill>
                            <a:schemeClr val="bg1"/>
                          </a:solidFill>
                          <a:sym typeface="Wingdings" panose="05000000000000000000" pitchFamily="2" charset="2"/>
                        </a:rPr>
                        <a:t>H</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ABCD</a:t>
                      </a:r>
                      <a:r>
                        <a:rPr lang="en-US" sz="2000" b="1" dirty="0" smtClean="0">
                          <a:solidFill>
                            <a:schemeClr val="bg1"/>
                          </a:solidFill>
                          <a:sym typeface="Wingdings" panose="05000000000000000000" pitchFamily="2" charset="2"/>
                        </a:rPr>
                        <a:t>EF</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latin typeface="Candara" panose="020E0502030303020204" pitchFamily="34" charset="0"/>
                        </a:rPr>
                        <a:t>X is a </a:t>
                      </a:r>
                      <a:r>
                        <a:rPr lang="en-US" altLang="en-US" sz="2400" b="0" kern="0" dirty="0" err="1" smtClean="0">
                          <a:solidFill>
                            <a:schemeClr val="bg2">
                              <a:lumMod val="10000"/>
                              <a:lumOff val="90000"/>
                            </a:schemeClr>
                          </a:solidFill>
                          <a:latin typeface="Candara" panose="020E0502030303020204" pitchFamily="34" charset="0"/>
                        </a:rPr>
                        <a:t>superkey</a:t>
                      </a:r>
                      <a:endParaRPr lang="en-US" sz="2400" b="0" dirty="0">
                        <a:solidFill>
                          <a:schemeClr val="bg2">
                            <a:lumMod val="10000"/>
                            <a:lumOff val="90000"/>
                          </a:schemeClr>
                        </a:solidFill>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latin typeface="Candara" panose="020E0502030303020204" pitchFamily="34" charset="0"/>
                        </a:rPr>
                        <a:t>A is a prime attribute</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b="1" dirty="0" smtClean="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latin typeface="Candara" panose="020E0502030303020204" pitchFamily="34" charset="0"/>
                        </a:rPr>
                        <a:t>Partial Dependency</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b="1" dirty="0" smtClean="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612373492"/>
                  </a:ext>
                </a:extLst>
              </a:tr>
            </a:tbl>
          </a:graphicData>
        </a:graphic>
      </p:graphicFrame>
      <p:sp>
        <p:nvSpPr>
          <p:cNvPr id="2" name="Rectangle 1"/>
          <p:cNvSpPr/>
          <p:nvPr/>
        </p:nvSpPr>
        <p:spPr bwMode="auto">
          <a:xfrm>
            <a:off x="3313922" y="3856657"/>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YES</a:t>
            </a:r>
            <a:endParaRPr kumimoji="0" lang="en-US" sz="2400" b="1" i="0" u="none" strike="noStrike" cap="none" normalizeH="0" baseline="0" dirty="0" smtClean="0">
              <a:ln>
                <a:noFill/>
              </a:ln>
              <a:solidFill>
                <a:schemeClr val="tx1"/>
              </a:solidFill>
              <a:effectLst/>
              <a:latin typeface="Arial" charset="0"/>
            </a:endParaRPr>
          </a:p>
        </p:txBody>
      </p:sp>
      <p:sp>
        <p:nvSpPr>
          <p:cNvPr id="16" name="Rectangle 15"/>
          <p:cNvSpPr/>
          <p:nvPr/>
        </p:nvSpPr>
        <p:spPr bwMode="auto">
          <a:xfrm>
            <a:off x="3313922" y="4315800"/>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17" name="Rectangle 16"/>
          <p:cNvSpPr/>
          <p:nvPr/>
        </p:nvSpPr>
        <p:spPr bwMode="auto">
          <a:xfrm>
            <a:off x="4501629" y="4315800"/>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18" name="Rectangle 17"/>
          <p:cNvSpPr/>
          <p:nvPr/>
        </p:nvSpPr>
        <p:spPr bwMode="auto">
          <a:xfrm>
            <a:off x="5562599" y="4315800"/>
            <a:ext cx="6858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19" name="Rectangle 18"/>
          <p:cNvSpPr/>
          <p:nvPr/>
        </p:nvSpPr>
        <p:spPr bwMode="auto">
          <a:xfrm>
            <a:off x="6381456" y="4315800"/>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0" name="Rectangle 19"/>
          <p:cNvSpPr/>
          <p:nvPr/>
        </p:nvSpPr>
        <p:spPr bwMode="auto">
          <a:xfrm>
            <a:off x="7619999" y="4315800"/>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1" name="Rectangle 20"/>
          <p:cNvSpPr/>
          <p:nvPr/>
        </p:nvSpPr>
        <p:spPr bwMode="auto">
          <a:xfrm>
            <a:off x="4501629" y="3856657"/>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2" name="Rectangle 21"/>
          <p:cNvSpPr/>
          <p:nvPr/>
        </p:nvSpPr>
        <p:spPr bwMode="auto">
          <a:xfrm>
            <a:off x="5562599" y="3856657"/>
            <a:ext cx="6858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3" name="Rectangle 22"/>
          <p:cNvSpPr/>
          <p:nvPr/>
        </p:nvSpPr>
        <p:spPr bwMode="auto">
          <a:xfrm>
            <a:off x="6381456" y="3856657"/>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4" name="Rectangle 23"/>
          <p:cNvSpPr/>
          <p:nvPr/>
        </p:nvSpPr>
        <p:spPr bwMode="auto">
          <a:xfrm>
            <a:off x="7604758" y="3856657"/>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5" name="Rectangle 3"/>
          <p:cNvSpPr txBox="1">
            <a:spLocks noChangeArrowheads="1"/>
          </p:cNvSpPr>
          <p:nvPr/>
        </p:nvSpPr>
        <p:spPr bwMode="auto">
          <a:xfrm>
            <a:off x="355082" y="5105291"/>
            <a:ext cx="1219200" cy="1658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BCNF</a:t>
            </a:r>
          </a:p>
          <a:p>
            <a:r>
              <a:rPr lang="en-US" altLang="en-US" sz="2400" kern="0" dirty="0" smtClean="0">
                <a:latin typeface="Candara" panose="020E0502030303020204" pitchFamily="34" charset="0"/>
              </a:rPr>
              <a:t>3NF</a:t>
            </a:r>
          </a:p>
          <a:p>
            <a:r>
              <a:rPr lang="en-US" altLang="en-US" sz="2400" kern="0" dirty="0" smtClean="0">
                <a:latin typeface="Candara" panose="020E0502030303020204" pitchFamily="34" charset="0"/>
              </a:rPr>
              <a:t>2NF</a:t>
            </a:r>
          </a:p>
          <a:p>
            <a:r>
              <a:rPr lang="en-US" altLang="en-US" sz="2400" kern="0" dirty="0" smtClean="0">
                <a:latin typeface="Candara" panose="020E0502030303020204" pitchFamily="34" charset="0"/>
              </a:rPr>
              <a:t>1NF</a:t>
            </a:r>
          </a:p>
          <a:p>
            <a:endParaRPr lang="en-US" altLang="en-US" sz="2400" kern="0" dirty="0">
              <a:latin typeface="Candara" panose="020E0502030303020204" pitchFamily="34" charset="0"/>
            </a:endParaRPr>
          </a:p>
        </p:txBody>
      </p:sp>
      <p:sp>
        <p:nvSpPr>
          <p:cNvPr id="3" name="Rounded Rectangle 2"/>
          <p:cNvSpPr/>
          <p:nvPr/>
        </p:nvSpPr>
        <p:spPr bwMode="auto">
          <a:xfrm>
            <a:off x="103933" y="6031017"/>
            <a:ext cx="1590869" cy="381000"/>
          </a:xfrm>
          <a:prstGeom prst="roundRect">
            <a:avLst/>
          </a:prstGeom>
          <a:noFill/>
          <a:ln w="9525" cap="flat" cmpd="sng" algn="ctr">
            <a:solidFill>
              <a:schemeClr val="accent1">
                <a:lumMod val="60000"/>
                <a:lumOff val="40000"/>
              </a:schemeClr>
            </a:solidFill>
            <a:prstDash val="solid"/>
            <a:round/>
            <a:headEnd type="none" w="med" len="med"/>
            <a:tailEnd type="none" w="med" len="med"/>
          </a:ln>
          <a:effectLst>
            <a:glow rad="101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6" name="Rectangle 25"/>
          <p:cNvSpPr/>
          <p:nvPr/>
        </p:nvSpPr>
        <p:spPr bwMode="auto">
          <a:xfrm>
            <a:off x="3313922" y="477976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7" name="Rectangle 26"/>
          <p:cNvSpPr/>
          <p:nvPr/>
        </p:nvSpPr>
        <p:spPr bwMode="auto">
          <a:xfrm>
            <a:off x="4501629" y="477976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8" name="Rectangle 27"/>
          <p:cNvSpPr/>
          <p:nvPr/>
        </p:nvSpPr>
        <p:spPr bwMode="auto">
          <a:xfrm>
            <a:off x="5486399" y="477976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9" name="Rectangle 28"/>
          <p:cNvSpPr/>
          <p:nvPr/>
        </p:nvSpPr>
        <p:spPr bwMode="auto">
          <a:xfrm>
            <a:off x="6380528" y="477976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30" name="Rectangle 29"/>
          <p:cNvSpPr/>
          <p:nvPr/>
        </p:nvSpPr>
        <p:spPr bwMode="auto">
          <a:xfrm>
            <a:off x="7619999" y="477976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Tree>
    <p:extLst>
      <p:ext uri="{BB962C8B-B14F-4D97-AF65-F5344CB8AC3E}">
        <p14:creationId xmlns:p14="http://schemas.microsoft.com/office/powerpoint/2010/main" val="8933308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3" grpId="0" animBg="1"/>
      <p:bldP spid="26" grpId="0" animBg="1"/>
      <p:bldP spid="27" grpId="0" animBg="1"/>
      <p:bldP spid="28" grpId="0" animBg="1"/>
      <p:bldP spid="29" grpId="0" animBg="1"/>
      <p:bldP spid="30"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Rectangle 2"/>
          <p:cNvSpPr>
            <a:spLocks noGrp="1" noChangeArrowheads="1"/>
          </p:cNvSpPr>
          <p:nvPr>
            <p:ph type="title"/>
          </p:nvPr>
        </p:nvSpPr>
        <p:spPr>
          <a:xfrm>
            <a:off x="0" y="-3175"/>
            <a:ext cx="9144000" cy="612775"/>
          </a:xfrm>
        </p:spPr>
        <p:txBody>
          <a:bodyPr/>
          <a:lstStyle/>
          <a:p>
            <a:r>
              <a:rPr lang="en-US" altLang="en-US" dirty="0" smtClean="0"/>
              <a:t>Example</a:t>
            </a:r>
            <a:endParaRPr lang="en-US" altLang="en-US" dirty="0"/>
          </a:p>
        </p:txBody>
      </p:sp>
      <p:sp>
        <p:nvSpPr>
          <p:cNvPr id="854019" name="Rectangle 3"/>
          <p:cNvSpPr>
            <a:spLocks noGrp="1" noChangeArrowheads="1"/>
          </p:cNvSpPr>
          <p:nvPr>
            <p:ph type="body" idx="1"/>
          </p:nvPr>
        </p:nvSpPr>
        <p:spPr>
          <a:xfrm>
            <a:off x="9331" y="650033"/>
            <a:ext cx="5019869" cy="1254967"/>
          </a:xfrm>
        </p:spPr>
        <p:txBody>
          <a:bodyPr/>
          <a:lstStyle/>
          <a:p>
            <a:r>
              <a:rPr lang="en-US" altLang="en-US" sz="2400" dirty="0" smtClean="0">
                <a:latin typeface="Candara" panose="020E0502030303020204" pitchFamily="34" charset="0"/>
              </a:rPr>
              <a:t>Find the highest normal form</a:t>
            </a:r>
          </a:p>
          <a:p>
            <a:pPr lvl="1"/>
            <a:r>
              <a:rPr lang="en-US" altLang="en-US" sz="2400" dirty="0" smtClean="0">
                <a:latin typeface="Candara" panose="020E0502030303020204" pitchFamily="34" charset="0"/>
              </a:rPr>
              <a:t>R(A, B, C, D)</a:t>
            </a:r>
          </a:p>
          <a:p>
            <a:pPr lvl="1"/>
            <a:r>
              <a:rPr lang="en-US" altLang="en-US" sz="2400" dirty="0" smtClean="0">
                <a:latin typeface="Candara" panose="020E0502030303020204" pitchFamily="34" charset="0"/>
              </a:rPr>
              <a:t>FD (AB</a:t>
            </a:r>
            <a:r>
              <a:rPr lang="en-US" altLang="en-US" sz="2400" dirty="0" smtClean="0">
                <a:latin typeface="Candara" panose="020E0502030303020204" pitchFamily="34" charset="0"/>
                <a:sym typeface="Wingdings" panose="05000000000000000000" pitchFamily="2" charset="2"/>
              </a:rPr>
              <a:t>CD, </a:t>
            </a:r>
            <a:r>
              <a:rPr lang="en-US" altLang="en-US" sz="2400" dirty="0" smtClean="0">
                <a:latin typeface="Candara" panose="020E0502030303020204" pitchFamily="34" charset="0"/>
                <a:sym typeface="Wingdings" panose="05000000000000000000" pitchFamily="2" charset="2"/>
              </a:rPr>
              <a:t>AC</a:t>
            </a:r>
            <a:r>
              <a:rPr lang="en-US" altLang="en-US" sz="2400" dirty="0" smtClean="0">
                <a:sym typeface="Wingdings" panose="05000000000000000000" pitchFamily="2" charset="2"/>
              </a:rPr>
              <a:t>BD, BCD </a:t>
            </a:r>
            <a:r>
              <a:rPr lang="en-US" altLang="en-US" sz="2400" dirty="0" smtClean="0">
                <a:latin typeface="Candara" panose="020E0502030303020204" pitchFamily="34" charset="0"/>
              </a:rPr>
              <a:t>)</a:t>
            </a:r>
            <a:endParaRPr lang="en-US" altLang="en-US" sz="2400" dirty="0" smtClean="0">
              <a:latin typeface="Candara" panose="020E0502030303020204" pitchFamily="34" charset="0"/>
            </a:endParaRPr>
          </a:p>
          <a:p>
            <a:endParaRPr lang="en-US" altLang="en-US" sz="2400" dirty="0">
              <a:latin typeface="Candara" panose="020E0502030303020204" pitchFamily="34" charset="0"/>
            </a:endParaRPr>
          </a:p>
        </p:txBody>
      </p:sp>
      <p:sp>
        <p:nvSpPr>
          <p:cNvPr id="5" name="Rectangle 3"/>
          <p:cNvSpPr txBox="1">
            <a:spLocks noChangeArrowheads="1"/>
          </p:cNvSpPr>
          <p:nvPr/>
        </p:nvSpPr>
        <p:spPr bwMode="auto">
          <a:xfrm>
            <a:off x="5097780" y="1664578"/>
            <a:ext cx="4114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Prime Attributes {A, B}</a:t>
            </a:r>
          </a:p>
          <a:p>
            <a:pPr marL="0" indent="-400050"/>
            <a:r>
              <a:rPr lang="en-US" altLang="en-US" sz="2400" kern="0" dirty="0" smtClean="0">
                <a:latin typeface="Candara" panose="020E0502030303020204" pitchFamily="34" charset="0"/>
              </a:rPr>
              <a:t>Non-Prime Attributes {C,D}</a:t>
            </a:r>
          </a:p>
        </p:txBody>
      </p:sp>
      <p:sp>
        <p:nvSpPr>
          <p:cNvPr id="6" name="Rectangle 3"/>
          <p:cNvSpPr txBox="1">
            <a:spLocks noChangeArrowheads="1"/>
          </p:cNvSpPr>
          <p:nvPr/>
        </p:nvSpPr>
        <p:spPr bwMode="auto">
          <a:xfrm>
            <a:off x="5120640" y="789496"/>
            <a:ext cx="2438400" cy="8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400050"/>
            <a:r>
              <a:rPr lang="en-US" altLang="en-US" sz="2400" kern="0" dirty="0" smtClean="0">
                <a:latin typeface="Candara" panose="020E0502030303020204" pitchFamily="34" charset="0"/>
              </a:rPr>
              <a:t>Key = ABCD</a:t>
            </a:r>
          </a:p>
          <a:p>
            <a:pPr marL="0" indent="-400050"/>
            <a:r>
              <a:rPr lang="en-US" altLang="en-US" sz="2400" kern="0" dirty="0" smtClean="0">
                <a:latin typeface="Candara" panose="020E0502030303020204" pitchFamily="34" charset="0"/>
              </a:rPr>
              <a:t>Key = AB</a:t>
            </a:r>
          </a:p>
          <a:p>
            <a:pPr>
              <a:lnSpc>
                <a:spcPct val="150000"/>
              </a:lnSpc>
            </a:pPr>
            <a:endParaRPr lang="en-US" altLang="en-US" sz="2400" kern="0" dirty="0" smtClean="0">
              <a:latin typeface="Candara" panose="020E0502030303020204" pitchFamily="34" charset="0"/>
            </a:endParaRPr>
          </a:p>
          <a:p>
            <a:pPr>
              <a:lnSpc>
                <a:spcPct val="150000"/>
              </a:lnSpc>
            </a:pPr>
            <a:endParaRPr lang="en-US" altLang="en-US" sz="2400" kern="0" dirty="0">
              <a:latin typeface="Candara" panose="020E0502030303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4267565200"/>
              </p:ext>
            </p:extLst>
          </p:nvPr>
        </p:nvGraphicFramePr>
        <p:xfrm>
          <a:off x="90196" y="4902200"/>
          <a:ext cx="8769999" cy="1907234"/>
        </p:xfrm>
        <a:graphic>
          <a:graphicData uri="http://schemas.openxmlformats.org/drawingml/2006/table">
            <a:tbl>
              <a:tblPr firstRow="1" bandRow="1">
                <a:tableStyleId>{5C22544A-7EE6-4342-B048-85BDC9FD1C3A}</a:tableStyleId>
              </a:tblPr>
              <a:tblGrid>
                <a:gridCol w="4176243">
                  <a:extLst>
                    <a:ext uri="{9D8B030D-6E8A-4147-A177-3AD203B41FA5}">
                      <a16:colId xmlns:a16="http://schemas.microsoft.com/office/drawing/2014/main" val="2103836065"/>
                    </a:ext>
                  </a:extLst>
                </a:gridCol>
                <a:gridCol w="1531252">
                  <a:extLst>
                    <a:ext uri="{9D8B030D-6E8A-4147-A177-3AD203B41FA5}">
                      <a16:colId xmlns:a16="http://schemas.microsoft.com/office/drawing/2014/main" val="116476508"/>
                    </a:ext>
                  </a:extLst>
                </a:gridCol>
                <a:gridCol w="1531252">
                  <a:extLst>
                    <a:ext uri="{9D8B030D-6E8A-4147-A177-3AD203B41FA5}">
                      <a16:colId xmlns:a16="http://schemas.microsoft.com/office/drawing/2014/main" val="1414647240"/>
                    </a:ext>
                  </a:extLst>
                </a:gridCol>
                <a:gridCol w="1531252">
                  <a:extLst>
                    <a:ext uri="{9D8B030D-6E8A-4147-A177-3AD203B41FA5}">
                      <a16:colId xmlns:a16="http://schemas.microsoft.com/office/drawing/2014/main" val="3602064377"/>
                    </a:ext>
                  </a:extLst>
                </a:gridCol>
              </a:tblGrid>
              <a:tr h="535634">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AB</a:t>
                      </a:r>
                      <a:r>
                        <a:rPr lang="en-US" sz="2000" b="1" dirty="0" smtClean="0">
                          <a:solidFill>
                            <a:schemeClr val="bg1"/>
                          </a:solidFill>
                          <a:sym typeface="Wingdings" panose="05000000000000000000" pitchFamily="2" charset="2"/>
                        </a:rPr>
                        <a:t>CD</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AC</a:t>
                      </a:r>
                      <a:r>
                        <a:rPr lang="en-US" sz="2000" b="1" dirty="0" smtClean="0">
                          <a:solidFill>
                            <a:schemeClr val="bg1"/>
                          </a:solidFill>
                          <a:sym typeface="Wingdings" panose="05000000000000000000" pitchFamily="2" charset="2"/>
                        </a:rPr>
                        <a:t>BD</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000" b="1" dirty="0" smtClean="0">
                          <a:solidFill>
                            <a:schemeClr val="bg1"/>
                          </a:solidFill>
                        </a:rPr>
                        <a:t>BC</a:t>
                      </a:r>
                      <a:r>
                        <a:rPr lang="en-US" sz="2000" b="1" dirty="0" smtClean="0">
                          <a:solidFill>
                            <a:schemeClr val="bg1"/>
                          </a:solidFill>
                          <a:sym typeface="Wingdings" panose="05000000000000000000" pitchFamily="2" charset="2"/>
                        </a:rPr>
                        <a:t>D</a:t>
                      </a:r>
                      <a:endParaRPr lang="en-US" sz="20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A is a prime attribute</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b="1" dirty="0" smtClean="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Partial</a:t>
                      </a:r>
                      <a:r>
                        <a:rPr lang="en-US" altLang="en-US" sz="2400" b="0" kern="0" baseline="0" dirty="0" smtClean="0">
                          <a:solidFill>
                            <a:schemeClr val="bg2">
                              <a:lumMod val="10000"/>
                              <a:lumOff val="90000"/>
                            </a:schemeClr>
                          </a:solidFill>
                        </a:rPr>
                        <a:t> Dependency</a:t>
                      </a:r>
                      <a:endParaRPr lang="en-US" altLang="en-US" sz="2400" b="0" kern="0" dirty="0" smtClean="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b="1" dirty="0" smtClean="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938457828"/>
                  </a:ext>
                </a:extLst>
              </a:tr>
            </a:tbl>
          </a:graphicData>
        </a:graphic>
      </p:graphicFrame>
      <p:sp>
        <p:nvSpPr>
          <p:cNvPr id="2" name="Rectangle 1"/>
          <p:cNvSpPr/>
          <p:nvPr/>
        </p:nvSpPr>
        <p:spPr bwMode="auto">
          <a:xfrm>
            <a:off x="4574333" y="5462914"/>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YES</a:t>
            </a:r>
            <a:endParaRPr kumimoji="0" lang="en-US" sz="2400" b="1" i="0" u="none" strike="noStrike" cap="none" normalizeH="0" baseline="0" dirty="0" smtClean="0">
              <a:ln>
                <a:noFill/>
              </a:ln>
              <a:solidFill>
                <a:schemeClr val="tx1"/>
              </a:solidFill>
              <a:effectLst/>
              <a:latin typeface="Arial" charset="0"/>
            </a:endParaRPr>
          </a:p>
        </p:txBody>
      </p:sp>
      <p:sp>
        <p:nvSpPr>
          <p:cNvPr id="16" name="Rectangle 15"/>
          <p:cNvSpPr/>
          <p:nvPr/>
        </p:nvSpPr>
        <p:spPr bwMode="auto">
          <a:xfrm>
            <a:off x="4574333" y="5927888"/>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17" name="Rectangle 16"/>
          <p:cNvSpPr/>
          <p:nvPr/>
        </p:nvSpPr>
        <p:spPr bwMode="auto">
          <a:xfrm>
            <a:off x="6031464" y="5933014"/>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18" name="Rectangle 17"/>
          <p:cNvSpPr/>
          <p:nvPr/>
        </p:nvSpPr>
        <p:spPr bwMode="auto">
          <a:xfrm>
            <a:off x="7555464" y="5924142"/>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1" name="Rectangle 20"/>
          <p:cNvSpPr/>
          <p:nvPr/>
        </p:nvSpPr>
        <p:spPr bwMode="auto">
          <a:xfrm>
            <a:off x="6031464" y="5468040"/>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YES</a:t>
            </a:r>
            <a:endParaRPr kumimoji="0" lang="en-US" sz="2400" b="1" i="0" u="none" strike="noStrike" cap="none" normalizeH="0" baseline="0" dirty="0" smtClean="0">
              <a:ln>
                <a:noFill/>
              </a:ln>
              <a:solidFill>
                <a:schemeClr val="tx1"/>
              </a:solidFill>
              <a:effectLst/>
              <a:latin typeface="Arial" charset="0"/>
            </a:endParaRPr>
          </a:p>
        </p:txBody>
      </p:sp>
      <p:sp>
        <p:nvSpPr>
          <p:cNvPr id="22" name="Rectangle 21"/>
          <p:cNvSpPr/>
          <p:nvPr/>
        </p:nvSpPr>
        <p:spPr bwMode="auto">
          <a:xfrm>
            <a:off x="7555464" y="5473166"/>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25" name="Rectangle 3"/>
          <p:cNvSpPr txBox="1">
            <a:spLocks noChangeArrowheads="1"/>
          </p:cNvSpPr>
          <p:nvPr/>
        </p:nvSpPr>
        <p:spPr bwMode="auto">
          <a:xfrm>
            <a:off x="6860100" y="3019371"/>
            <a:ext cx="1219200" cy="1658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BCNF</a:t>
            </a:r>
          </a:p>
          <a:p>
            <a:r>
              <a:rPr lang="en-US" altLang="en-US" sz="2400" kern="0" dirty="0" smtClean="0">
                <a:latin typeface="Candara" panose="020E0502030303020204" pitchFamily="34" charset="0"/>
              </a:rPr>
              <a:t>3NF</a:t>
            </a:r>
          </a:p>
          <a:p>
            <a:r>
              <a:rPr lang="en-US" altLang="en-US" sz="2400" kern="0" dirty="0" smtClean="0">
                <a:latin typeface="Candara" panose="020E0502030303020204" pitchFamily="34" charset="0"/>
              </a:rPr>
              <a:t>2NF</a:t>
            </a:r>
          </a:p>
          <a:p>
            <a:r>
              <a:rPr lang="en-US" altLang="en-US" sz="2400" kern="0" dirty="0" smtClean="0">
                <a:latin typeface="Candara" panose="020E0502030303020204" pitchFamily="34" charset="0"/>
              </a:rPr>
              <a:t>1NF</a:t>
            </a:r>
          </a:p>
          <a:p>
            <a:endParaRPr lang="en-US" altLang="en-US" sz="2400" kern="0" dirty="0">
              <a:latin typeface="Candara" panose="020E0502030303020204" pitchFamily="34" charset="0"/>
            </a:endParaRPr>
          </a:p>
        </p:txBody>
      </p:sp>
      <p:sp>
        <p:nvSpPr>
          <p:cNvPr id="3" name="Rounded Rectangle 2"/>
          <p:cNvSpPr/>
          <p:nvPr/>
        </p:nvSpPr>
        <p:spPr bwMode="auto">
          <a:xfrm>
            <a:off x="6608951" y="4353362"/>
            <a:ext cx="1590869" cy="381000"/>
          </a:xfrm>
          <a:prstGeom prst="roundRect">
            <a:avLst/>
          </a:prstGeom>
          <a:noFill/>
          <a:ln w="9525" cap="flat" cmpd="sng" algn="ctr">
            <a:solidFill>
              <a:schemeClr val="accent1">
                <a:lumMod val="60000"/>
                <a:lumOff val="40000"/>
              </a:schemeClr>
            </a:solidFill>
            <a:prstDash val="solid"/>
            <a:round/>
            <a:headEnd type="none" w="med" len="med"/>
            <a:tailEnd type="none" w="med" len="med"/>
          </a:ln>
          <a:effectLst>
            <a:glow rad="101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4" name="Rounded Rectangle 3"/>
          <p:cNvSpPr/>
          <p:nvPr/>
        </p:nvSpPr>
        <p:spPr bwMode="auto">
          <a:xfrm>
            <a:off x="3190240" y="1447800"/>
            <a:ext cx="182880" cy="533400"/>
          </a:xfrm>
          <a:prstGeom prst="roundRect">
            <a:avLst/>
          </a:prstGeom>
          <a:noFill/>
          <a:ln w="9525" cap="flat" cmpd="sng" algn="ctr">
            <a:solidFill>
              <a:schemeClr val="accent1">
                <a:lumMod val="60000"/>
                <a:lumOff val="40000"/>
              </a:schemeClr>
            </a:solidFill>
            <a:prstDash val="solid"/>
            <a:round/>
            <a:headEnd type="none" w="med" len="med"/>
            <a:tailEnd type="none" w="med" len="med"/>
          </a:ln>
          <a:effectLst>
            <a:glow rad="101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6" name="Rectangle 3"/>
          <p:cNvSpPr txBox="1">
            <a:spLocks noChangeArrowheads="1"/>
          </p:cNvSpPr>
          <p:nvPr/>
        </p:nvSpPr>
        <p:spPr bwMode="auto">
          <a:xfrm>
            <a:off x="80632" y="1981200"/>
            <a:ext cx="3518108" cy="8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400050"/>
            <a:r>
              <a:rPr lang="en-US" altLang="en-US" sz="2400" kern="0" dirty="0" smtClean="0">
                <a:latin typeface="Candara" panose="020E0502030303020204" pitchFamily="34" charset="0"/>
              </a:rPr>
              <a:t>Key = AB = AAC</a:t>
            </a:r>
          </a:p>
          <a:p>
            <a:pPr marL="0" indent="-400050"/>
            <a:r>
              <a:rPr lang="en-US" altLang="en-US" sz="2400" kern="0" dirty="0" smtClean="0">
                <a:latin typeface="Candara" panose="020E0502030303020204" pitchFamily="34" charset="0"/>
              </a:rPr>
              <a:t>Key = AC </a:t>
            </a:r>
          </a:p>
          <a:p>
            <a:pPr>
              <a:lnSpc>
                <a:spcPct val="150000"/>
              </a:lnSpc>
            </a:pPr>
            <a:endParaRPr lang="en-US" altLang="en-US" sz="2400" kern="0" dirty="0" smtClean="0">
              <a:latin typeface="Candara" panose="020E0502030303020204" pitchFamily="34" charset="0"/>
            </a:endParaRPr>
          </a:p>
          <a:p>
            <a:pPr>
              <a:lnSpc>
                <a:spcPct val="150000"/>
              </a:lnSpc>
            </a:pPr>
            <a:endParaRPr lang="en-US" altLang="en-US" sz="2400" kern="0" dirty="0">
              <a:latin typeface="Candara" panose="020E0502030303020204" pitchFamily="34" charset="0"/>
            </a:endParaRPr>
          </a:p>
        </p:txBody>
      </p:sp>
      <p:sp>
        <p:nvSpPr>
          <p:cNvPr id="27" name="Rounded Rectangle 26"/>
          <p:cNvSpPr/>
          <p:nvPr/>
        </p:nvSpPr>
        <p:spPr bwMode="auto">
          <a:xfrm>
            <a:off x="2007870" y="1447800"/>
            <a:ext cx="228600" cy="533400"/>
          </a:xfrm>
          <a:prstGeom prst="roundRect">
            <a:avLst/>
          </a:prstGeom>
          <a:noFill/>
          <a:ln w="9525" cap="flat" cmpd="sng" algn="ctr">
            <a:solidFill>
              <a:schemeClr val="accent1">
                <a:lumMod val="60000"/>
                <a:lumOff val="40000"/>
              </a:schemeClr>
            </a:solidFill>
            <a:prstDash val="solid"/>
            <a:round/>
            <a:headEnd type="none" w="med" len="med"/>
            <a:tailEnd type="none" w="med" len="med"/>
          </a:ln>
          <a:effectLst>
            <a:glow rad="101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8" name="Rectangle 3"/>
          <p:cNvSpPr txBox="1">
            <a:spLocks noChangeArrowheads="1"/>
          </p:cNvSpPr>
          <p:nvPr/>
        </p:nvSpPr>
        <p:spPr bwMode="auto">
          <a:xfrm>
            <a:off x="80632" y="2811186"/>
            <a:ext cx="3518108" cy="511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400050"/>
            <a:r>
              <a:rPr lang="en-US" altLang="en-US" sz="2400" kern="0" dirty="0" smtClean="0">
                <a:latin typeface="Candara" panose="020E0502030303020204" pitchFamily="34" charset="0"/>
              </a:rPr>
              <a:t>Key = AC = AAB = AB </a:t>
            </a:r>
          </a:p>
          <a:p>
            <a:pPr>
              <a:lnSpc>
                <a:spcPct val="150000"/>
              </a:lnSpc>
            </a:pPr>
            <a:endParaRPr lang="en-US" altLang="en-US" sz="2400" kern="0" dirty="0">
              <a:latin typeface="Candara" panose="020E0502030303020204" pitchFamily="34" charset="0"/>
            </a:endParaRPr>
          </a:p>
        </p:txBody>
      </p:sp>
      <p:sp>
        <p:nvSpPr>
          <p:cNvPr id="29" name="Rectangle 3"/>
          <p:cNvSpPr txBox="1">
            <a:spLocks noChangeArrowheads="1"/>
          </p:cNvSpPr>
          <p:nvPr/>
        </p:nvSpPr>
        <p:spPr bwMode="auto">
          <a:xfrm>
            <a:off x="85116" y="4093179"/>
            <a:ext cx="4114800" cy="859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Prime Attributes {A, B, C}</a:t>
            </a:r>
          </a:p>
          <a:p>
            <a:pPr marL="0" indent="-400050"/>
            <a:r>
              <a:rPr lang="en-US" altLang="en-US" sz="2400" kern="0" dirty="0" smtClean="0">
                <a:latin typeface="Candara" panose="020E0502030303020204" pitchFamily="34" charset="0"/>
              </a:rPr>
              <a:t>Non-Prime Attributes {D}</a:t>
            </a:r>
          </a:p>
        </p:txBody>
      </p:sp>
      <p:sp>
        <p:nvSpPr>
          <p:cNvPr id="30" name="Rectangle 3"/>
          <p:cNvSpPr txBox="1">
            <a:spLocks noChangeArrowheads="1"/>
          </p:cNvSpPr>
          <p:nvPr/>
        </p:nvSpPr>
        <p:spPr bwMode="auto">
          <a:xfrm>
            <a:off x="90196" y="3192200"/>
            <a:ext cx="2429069"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altLang="en-US" sz="2400" kern="0" dirty="0" smtClean="0">
                <a:latin typeface="Candara" panose="020E0502030303020204" pitchFamily="34" charset="0"/>
              </a:rPr>
              <a:t>Candidate Keys</a:t>
            </a:r>
          </a:p>
          <a:p>
            <a:pPr marL="0" indent="-400050"/>
            <a:r>
              <a:rPr lang="en-US" altLang="en-US" sz="2400" kern="0" dirty="0" smtClean="0">
                <a:latin typeface="Candara" panose="020E0502030303020204" pitchFamily="34" charset="0"/>
              </a:rPr>
              <a:t>AB, AC</a:t>
            </a:r>
          </a:p>
        </p:txBody>
      </p:sp>
      <p:sp>
        <p:nvSpPr>
          <p:cNvPr id="31" name="Rectangle 30"/>
          <p:cNvSpPr/>
          <p:nvPr/>
        </p:nvSpPr>
        <p:spPr bwMode="auto">
          <a:xfrm>
            <a:off x="4571999" y="6392862"/>
            <a:ext cx="840533"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32" name="Rectangle 31"/>
          <p:cNvSpPr/>
          <p:nvPr/>
        </p:nvSpPr>
        <p:spPr bwMode="auto">
          <a:xfrm>
            <a:off x="6031464" y="6392862"/>
            <a:ext cx="840533"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NO</a:t>
            </a:r>
            <a:endParaRPr kumimoji="0" lang="en-US" sz="2400" b="1" i="0" u="none" strike="noStrike" cap="none" normalizeH="0" baseline="0" dirty="0" smtClean="0">
              <a:ln>
                <a:noFill/>
              </a:ln>
              <a:solidFill>
                <a:schemeClr val="tx1"/>
              </a:solidFill>
              <a:effectLst/>
              <a:latin typeface="Arial" charset="0"/>
            </a:endParaRPr>
          </a:p>
        </p:txBody>
      </p:sp>
      <p:sp>
        <p:nvSpPr>
          <p:cNvPr id="33" name="Rectangle 32"/>
          <p:cNvSpPr/>
          <p:nvPr/>
        </p:nvSpPr>
        <p:spPr bwMode="auto">
          <a:xfrm>
            <a:off x="7555464" y="6404916"/>
            <a:ext cx="838200" cy="36078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YES</a:t>
            </a:r>
            <a:endParaRPr kumimoji="0" lang="en-US" sz="2400" b="1" i="0" u="none" strike="noStrike" cap="none" normalizeH="0" baseline="0" dirty="0" smtClean="0">
              <a:ln>
                <a:noFill/>
              </a:ln>
              <a:solidFill>
                <a:schemeClr val="tx1"/>
              </a:solidFill>
              <a:effectLst/>
              <a:latin typeface="Arial" charset="0"/>
            </a:endParaRPr>
          </a:p>
        </p:txBody>
      </p:sp>
    </p:spTree>
    <p:extLst>
      <p:ext uri="{BB962C8B-B14F-4D97-AF65-F5344CB8AC3E}">
        <p14:creationId xmlns:p14="http://schemas.microsoft.com/office/powerpoint/2010/main" val="26508634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1"/>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3"/>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25"/>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 grpId="0" animBg="1"/>
      <p:bldP spid="16" grpId="0" animBg="1"/>
      <p:bldP spid="17" grpId="0" animBg="1"/>
      <p:bldP spid="18" grpId="0" animBg="1"/>
      <p:bldP spid="21" grpId="0" animBg="1"/>
      <p:bldP spid="22" grpId="0" animBg="1"/>
      <p:bldP spid="25" grpId="0"/>
      <p:bldP spid="3" grpId="0" animBg="1"/>
      <p:bldP spid="4" grpId="0" animBg="1"/>
      <p:bldP spid="26" grpId="0"/>
      <p:bldP spid="27" grpId="0" animBg="1"/>
      <p:bldP spid="28" grpId="0"/>
      <p:bldP spid="29" grpId="0"/>
      <p:bldP spid="30" grpId="0"/>
      <p:bldP spid="31" grpId="0" animBg="1"/>
      <p:bldP spid="32" grpId="0" animBg="1"/>
      <p:bldP spid="33"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714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07529"/>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r>
              <a:rPr lang="en-CA" sz="2400" dirty="0">
                <a:latin typeface="Candara" panose="020E0502030303020204" pitchFamily="34" charset="0"/>
              </a:rPr>
              <a:t>Consider the relation R, which has attributes that hold schedules of courses and sections at a university; </a:t>
            </a:r>
            <a:endParaRPr lang="en-CA" sz="2400" dirty="0" smtClean="0">
              <a:latin typeface="Candara" panose="020E0502030303020204" pitchFamily="34" charset="0"/>
            </a:endParaRPr>
          </a:p>
          <a:p>
            <a:pPr lvl="1" eaLnBrk="1" hangingPunct="1"/>
            <a:r>
              <a:rPr lang="en-CA" sz="2400" dirty="0" smtClean="0">
                <a:latin typeface="Candara" panose="020E0502030303020204" pitchFamily="34" charset="0"/>
              </a:rPr>
              <a:t>R </a:t>
            </a:r>
            <a:r>
              <a:rPr lang="en-CA" sz="2400" dirty="0">
                <a:latin typeface="Candara" panose="020E0502030303020204" pitchFamily="34" charset="0"/>
              </a:rPr>
              <a:t>= {</a:t>
            </a:r>
            <a:r>
              <a:rPr lang="en-CA" sz="2400" dirty="0" err="1">
                <a:latin typeface="Candara" panose="020E0502030303020204" pitchFamily="34" charset="0"/>
              </a:rPr>
              <a:t>Course_no</a:t>
            </a:r>
            <a:r>
              <a:rPr lang="en-CA" sz="2400" dirty="0">
                <a:latin typeface="Candara" panose="020E0502030303020204" pitchFamily="34" charset="0"/>
              </a:rPr>
              <a:t>, </a:t>
            </a:r>
            <a:r>
              <a:rPr lang="en-CA" sz="2400" dirty="0" err="1">
                <a:latin typeface="Candara" panose="020E0502030303020204" pitchFamily="34" charset="0"/>
              </a:rPr>
              <a:t>Sec_no</a:t>
            </a:r>
            <a:r>
              <a:rPr lang="en-CA" sz="2400" dirty="0">
                <a:latin typeface="Candara" panose="020E0502030303020204" pitchFamily="34" charset="0"/>
              </a:rPr>
              <a:t>, </a:t>
            </a:r>
            <a:r>
              <a:rPr lang="en-CA" sz="2400" dirty="0" err="1">
                <a:latin typeface="Candara" panose="020E0502030303020204" pitchFamily="34" charset="0"/>
              </a:rPr>
              <a:t>Offering_dept</a:t>
            </a:r>
            <a:r>
              <a:rPr lang="en-CA" sz="2400" dirty="0">
                <a:latin typeface="Candara" panose="020E0502030303020204" pitchFamily="34" charset="0"/>
              </a:rPr>
              <a:t>, </a:t>
            </a:r>
            <a:r>
              <a:rPr lang="en-CA" sz="2400" dirty="0" err="1">
                <a:latin typeface="Candara" panose="020E0502030303020204" pitchFamily="34" charset="0"/>
              </a:rPr>
              <a:t>Credit_hours</a:t>
            </a:r>
            <a:r>
              <a:rPr lang="en-CA" sz="2400" dirty="0">
                <a:latin typeface="Candara" panose="020E0502030303020204" pitchFamily="34" charset="0"/>
              </a:rPr>
              <a:t>, </a:t>
            </a:r>
            <a:r>
              <a:rPr lang="en-CA" sz="2400" dirty="0" err="1">
                <a:latin typeface="Candara" panose="020E0502030303020204" pitchFamily="34" charset="0"/>
              </a:rPr>
              <a:t>Course_level</a:t>
            </a:r>
            <a:r>
              <a:rPr lang="en-CA" sz="2400" dirty="0">
                <a:latin typeface="Candara" panose="020E0502030303020204" pitchFamily="34" charset="0"/>
              </a:rPr>
              <a:t>, </a:t>
            </a:r>
            <a:r>
              <a:rPr lang="en-CA" sz="2400" dirty="0" err="1">
                <a:latin typeface="Candara" panose="020E0502030303020204" pitchFamily="34" charset="0"/>
              </a:rPr>
              <a:t>Instructor_ssn</a:t>
            </a:r>
            <a:r>
              <a:rPr lang="en-CA" sz="2400" dirty="0">
                <a:latin typeface="Candara" panose="020E0502030303020204" pitchFamily="34" charset="0"/>
              </a:rPr>
              <a:t>, Semester, Year, </a:t>
            </a:r>
            <a:r>
              <a:rPr lang="en-CA" sz="2400" dirty="0" err="1">
                <a:latin typeface="Candara" panose="020E0502030303020204" pitchFamily="34" charset="0"/>
              </a:rPr>
              <a:t>Days_hours</a:t>
            </a:r>
            <a:r>
              <a:rPr lang="en-CA" sz="2400" dirty="0">
                <a:latin typeface="Candara" panose="020E0502030303020204" pitchFamily="34" charset="0"/>
              </a:rPr>
              <a:t>, </a:t>
            </a:r>
            <a:r>
              <a:rPr lang="en-CA" sz="2400" dirty="0" err="1">
                <a:latin typeface="Candara" panose="020E0502030303020204" pitchFamily="34" charset="0"/>
              </a:rPr>
              <a:t>Room_no</a:t>
            </a:r>
            <a:r>
              <a:rPr lang="en-CA" sz="2400" dirty="0">
                <a:latin typeface="Candara" panose="020E0502030303020204" pitchFamily="34" charset="0"/>
              </a:rPr>
              <a:t>, </a:t>
            </a:r>
            <a:r>
              <a:rPr lang="en-CA" sz="2400" dirty="0" err="1">
                <a:latin typeface="Candara" panose="020E0502030303020204" pitchFamily="34" charset="0"/>
              </a:rPr>
              <a:t>No_of_students</a:t>
            </a:r>
            <a:r>
              <a:rPr lang="en-CA" sz="2400" dirty="0">
                <a:latin typeface="Candara" panose="020E0502030303020204" pitchFamily="34" charset="0"/>
              </a:rPr>
              <a:t>}. </a:t>
            </a:r>
            <a:endParaRPr lang="en-CA" sz="2400" dirty="0" smtClean="0">
              <a:latin typeface="Candara" panose="020E0502030303020204" pitchFamily="34" charset="0"/>
            </a:endParaRPr>
          </a:p>
          <a:p>
            <a:pPr lvl="1" eaLnBrk="1" hangingPunct="1">
              <a:lnSpc>
                <a:spcPct val="150000"/>
              </a:lnSpc>
            </a:pPr>
            <a:r>
              <a:rPr lang="en-CA" sz="2400" dirty="0" smtClean="0">
                <a:latin typeface="Candara" panose="020E0502030303020204" pitchFamily="34" charset="0"/>
              </a:rPr>
              <a:t>Suppose </a:t>
            </a:r>
            <a:r>
              <a:rPr lang="en-CA" sz="2400" dirty="0">
                <a:latin typeface="Candara" panose="020E0502030303020204" pitchFamily="34" charset="0"/>
              </a:rPr>
              <a:t>that the following functional dependencies hold on R</a:t>
            </a:r>
            <a:r>
              <a:rPr lang="en-CA" sz="2400" dirty="0" smtClean="0">
                <a:latin typeface="Candara" panose="020E0502030303020204" pitchFamily="34" charset="0"/>
              </a:rPr>
              <a:t>:</a:t>
            </a:r>
          </a:p>
          <a:p>
            <a:pPr lvl="2" eaLnBrk="1" hangingPunct="1">
              <a:lnSpc>
                <a:spcPct val="150000"/>
              </a:lnSpc>
            </a:pPr>
            <a:r>
              <a:rPr lang="en-US" sz="2200" dirty="0">
                <a:latin typeface="Candara" panose="020E0502030303020204" pitchFamily="34" charset="0"/>
              </a:rPr>
              <a:t>{</a:t>
            </a:r>
            <a:r>
              <a:rPr lang="en-US" sz="2200" dirty="0" err="1">
                <a:latin typeface="Candara" panose="020E0502030303020204" pitchFamily="34" charset="0"/>
              </a:rPr>
              <a:t>Course_no</a:t>
            </a:r>
            <a:r>
              <a:rPr lang="en-US" sz="2200" dirty="0">
                <a:latin typeface="Candara" panose="020E0502030303020204" pitchFamily="34" charset="0"/>
              </a:rPr>
              <a:t>}→{</a:t>
            </a:r>
            <a:r>
              <a:rPr lang="en-US" sz="2200" dirty="0" err="1">
                <a:latin typeface="Candara" panose="020E0502030303020204" pitchFamily="34" charset="0"/>
              </a:rPr>
              <a:t>Offering_dept</a:t>
            </a:r>
            <a:r>
              <a:rPr lang="en-US" sz="2200" dirty="0">
                <a:latin typeface="Candara" panose="020E0502030303020204" pitchFamily="34" charset="0"/>
              </a:rPr>
              <a:t>, </a:t>
            </a:r>
            <a:r>
              <a:rPr lang="en-US" sz="2200" dirty="0" err="1">
                <a:latin typeface="Candara" panose="020E0502030303020204" pitchFamily="34" charset="0"/>
              </a:rPr>
              <a:t>Credit_hours</a:t>
            </a:r>
            <a:r>
              <a:rPr lang="en-US" sz="2200" dirty="0">
                <a:latin typeface="Candara" panose="020E0502030303020204" pitchFamily="34" charset="0"/>
              </a:rPr>
              <a:t>, </a:t>
            </a:r>
            <a:r>
              <a:rPr lang="en-US" sz="2200" dirty="0" err="1">
                <a:latin typeface="Candara" panose="020E0502030303020204" pitchFamily="34" charset="0"/>
              </a:rPr>
              <a:t>Course_level</a:t>
            </a:r>
            <a:r>
              <a:rPr lang="en-US" sz="2200" dirty="0" smtClean="0">
                <a:latin typeface="Candara" panose="020E0502030303020204" pitchFamily="34" charset="0"/>
              </a:rPr>
              <a:t>}</a:t>
            </a:r>
          </a:p>
          <a:p>
            <a:pPr lvl="2" eaLnBrk="1" hangingPunct="1">
              <a:lnSpc>
                <a:spcPct val="150000"/>
              </a:lnSpc>
            </a:pPr>
            <a:r>
              <a:rPr lang="en-US" sz="2200" dirty="0" smtClean="0">
                <a:latin typeface="Candara" panose="020E0502030303020204" pitchFamily="34" charset="0"/>
              </a:rPr>
              <a:t>{</a:t>
            </a:r>
            <a:r>
              <a:rPr lang="en-US" sz="2200" dirty="0" err="1">
                <a:latin typeface="Candara" panose="020E0502030303020204" pitchFamily="34" charset="0"/>
              </a:rPr>
              <a:t>Course_no</a:t>
            </a:r>
            <a:r>
              <a:rPr lang="en-US" sz="2200" dirty="0">
                <a:latin typeface="Candara" panose="020E0502030303020204" pitchFamily="34" charset="0"/>
              </a:rPr>
              <a:t>, </a:t>
            </a:r>
            <a:r>
              <a:rPr lang="en-US" sz="2200" dirty="0" err="1">
                <a:latin typeface="Candara" panose="020E0502030303020204" pitchFamily="34" charset="0"/>
              </a:rPr>
              <a:t>Sec_no</a:t>
            </a:r>
            <a:r>
              <a:rPr lang="en-US" sz="2200" dirty="0">
                <a:latin typeface="Candara" panose="020E0502030303020204" pitchFamily="34" charset="0"/>
              </a:rPr>
              <a:t>, Semester, Year}→{</a:t>
            </a:r>
            <a:r>
              <a:rPr lang="en-US" sz="2200" dirty="0" err="1">
                <a:latin typeface="Candara" panose="020E0502030303020204" pitchFamily="34" charset="0"/>
              </a:rPr>
              <a:t>Days_hours</a:t>
            </a:r>
            <a:r>
              <a:rPr lang="en-US" sz="2200" dirty="0">
                <a:latin typeface="Candara" panose="020E0502030303020204" pitchFamily="34" charset="0"/>
              </a:rPr>
              <a:t>, </a:t>
            </a:r>
            <a:r>
              <a:rPr lang="en-US" sz="2200" dirty="0" err="1">
                <a:latin typeface="Candara" panose="020E0502030303020204" pitchFamily="34" charset="0"/>
              </a:rPr>
              <a:t>Room_no,No_of_students</a:t>
            </a:r>
            <a:r>
              <a:rPr lang="en-US" sz="2200" dirty="0">
                <a:latin typeface="Candara" panose="020E0502030303020204" pitchFamily="34" charset="0"/>
              </a:rPr>
              <a:t>, </a:t>
            </a:r>
            <a:r>
              <a:rPr lang="en-US" sz="2200" dirty="0" err="1">
                <a:latin typeface="Candara" panose="020E0502030303020204" pitchFamily="34" charset="0"/>
              </a:rPr>
              <a:t>Instructor_ssn</a:t>
            </a:r>
            <a:r>
              <a:rPr lang="en-US" sz="2200" dirty="0" smtClean="0">
                <a:latin typeface="Candara" panose="020E0502030303020204" pitchFamily="34" charset="0"/>
              </a:rPr>
              <a:t>}</a:t>
            </a:r>
          </a:p>
          <a:p>
            <a:pPr lvl="2" eaLnBrk="1" hangingPunct="1">
              <a:lnSpc>
                <a:spcPct val="150000"/>
              </a:lnSpc>
            </a:pPr>
            <a:r>
              <a:rPr lang="en-US" sz="2200" dirty="0" smtClean="0">
                <a:latin typeface="Candara" panose="020E0502030303020204" pitchFamily="34" charset="0"/>
              </a:rPr>
              <a:t>{</a:t>
            </a:r>
            <a:r>
              <a:rPr lang="en-US" sz="2200" dirty="0" err="1">
                <a:latin typeface="Candara" panose="020E0502030303020204" pitchFamily="34" charset="0"/>
              </a:rPr>
              <a:t>Room_no</a:t>
            </a:r>
            <a:r>
              <a:rPr lang="en-US" sz="2200" dirty="0">
                <a:latin typeface="Candara" panose="020E0502030303020204" pitchFamily="34" charset="0"/>
              </a:rPr>
              <a:t>, </a:t>
            </a:r>
            <a:r>
              <a:rPr lang="en-US" sz="2200" dirty="0" err="1">
                <a:latin typeface="Candara" panose="020E0502030303020204" pitchFamily="34" charset="0"/>
              </a:rPr>
              <a:t>Days_hours</a:t>
            </a:r>
            <a:r>
              <a:rPr lang="en-US" sz="2200" dirty="0">
                <a:latin typeface="Candara" panose="020E0502030303020204" pitchFamily="34" charset="0"/>
              </a:rPr>
              <a:t>, Semester, Year}→{</a:t>
            </a:r>
            <a:r>
              <a:rPr lang="en-US" sz="2200" dirty="0" err="1">
                <a:latin typeface="Candara" panose="020E0502030303020204" pitchFamily="34" charset="0"/>
              </a:rPr>
              <a:t>Instructor_ssn</a:t>
            </a:r>
            <a:r>
              <a:rPr lang="en-US" sz="2200" dirty="0">
                <a:latin typeface="Candara" panose="020E0502030303020204" pitchFamily="34" charset="0"/>
              </a:rPr>
              <a:t>, </a:t>
            </a:r>
            <a:r>
              <a:rPr lang="en-US" sz="2200" dirty="0" err="1">
                <a:latin typeface="Candara" panose="020E0502030303020204" pitchFamily="34" charset="0"/>
              </a:rPr>
              <a:t>Course_no</a:t>
            </a:r>
            <a:r>
              <a:rPr lang="en-US" sz="2200" dirty="0">
                <a:latin typeface="Candara" panose="020E0502030303020204" pitchFamily="34" charset="0"/>
              </a:rPr>
              <a:t>, </a:t>
            </a:r>
            <a:r>
              <a:rPr lang="en-US" sz="2200" dirty="0" err="1">
                <a:latin typeface="Candara" panose="020E0502030303020204" pitchFamily="34" charset="0"/>
              </a:rPr>
              <a:t>Sec_no</a:t>
            </a:r>
            <a:r>
              <a:rPr lang="en-US" sz="2200" dirty="0" smtClean="0">
                <a:latin typeface="Candara" panose="020E0502030303020204" pitchFamily="34" charset="0"/>
              </a:rPr>
              <a:t>}</a:t>
            </a:r>
          </a:p>
          <a:p>
            <a:pPr eaLnBrk="1" hangingPunct="1"/>
            <a:r>
              <a:rPr lang="en-CA" sz="2400" dirty="0">
                <a:latin typeface="Candara" panose="020E0502030303020204" pitchFamily="34" charset="0"/>
              </a:rPr>
              <a:t>Try to determine which sets of attributes form keys of R. How would you normalize this relation</a:t>
            </a:r>
            <a:r>
              <a:rPr lang="en-CA" sz="2400" dirty="0"/>
              <a:t>?</a:t>
            </a: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2075896743"/>
      </p:ext>
    </p:extLst>
  </p:cSld>
  <p:clrMapOvr>
    <a:masterClrMapping/>
  </p:clrMapOvr>
  <p:transition spd="med"/>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333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563217"/>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 for published books</a:t>
            </a:r>
            <a:r>
              <a:rPr lang="en-CA" sz="2400" dirty="0" smtClean="0">
                <a:latin typeface="Candara" panose="020E0502030303020204" pitchFamily="34" charset="0"/>
              </a:rPr>
              <a:t>:</a:t>
            </a:r>
          </a:p>
          <a:p>
            <a:pPr lvl="1" eaLnBrk="1" hangingPunct="1">
              <a:lnSpc>
                <a:spcPct val="150000"/>
              </a:lnSpc>
            </a:pPr>
            <a:r>
              <a:rPr lang="en-CA" sz="2400" b="1" dirty="0" smtClean="0">
                <a:latin typeface="Candara" panose="020E0502030303020204" pitchFamily="34" charset="0"/>
              </a:rPr>
              <a:t>BOOK </a:t>
            </a:r>
            <a:r>
              <a:rPr lang="en-CA" sz="2400" b="1" dirty="0">
                <a:latin typeface="Candara" panose="020E0502030303020204" pitchFamily="34" charset="0"/>
              </a:rPr>
              <a:t>(</a:t>
            </a:r>
            <a:r>
              <a:rPr lang="en-CA" sz="2400" b="1" dirty="0" err="1">
                <a:latin typeface="Candara" panose="020E0502030303020204" pitchFamily="34" charset="0"/>
              </a:rPr>
              <a:t>Book_title</a:t>
            </a:r>
            <a:r>
              <a:rPr lang="en-CA" sz="2400" b="1" dirty="0">
                <a:latin typeface="Candara" panose="020E0502030303020204" pitchFamily="34" charset="0"/>
              </a:rPr>
              <a:t>, </a:t>
            </a:r>
            <a:r>
              <a:rPr lang="en-CA" sz="2400" b="1" dirty="0" err="1">
                <a:latin typeface="Candara" panose="020E0502030303020204" pitchFamily="34" charset="0"/>
              </a:rPr>
              <a:t>Author_name</a:t>
            </a:r>
            <a:r>
              <a:rPr lang="en-CA" sz="2400" b="1" dirty="0">
                <a:latin typeface="Candara" panose="020E0502030303020204" pitchFamily="34" charset="0"/>
              </a:rPr>
              <a:t>, </a:t>
            </a:r>
            <a:r>
              <a:rPr lang="en-CA" sz="2400" b="1" dirty="0" err="1">
                <a:latin typeface="Candara" panose="020E0502030303020204" pitchFamily="34" charset="0"/>
              </a:rPr>
              <a:t>Book_type</a:t>
            </a:r>
            <a:r>
              <a:rPr lang="en-CA" sz="2400" b="1" dirty="0">
                <a:latin typeface="Candara" panose="020E0502030303020204" pitchFamily="34" charset="0"/>
              </a:rPr>
              <a:t>, </a:t>
            </a:r>
            <a:r>
              <a:rPr lang="en-CA" sz="2400" b="1" dirty="0" err="1">
                <a:latin typeface="Candara" panose="020E0502030303020204" pitchFamily="34" charset="0"/>
              </a:rPr>
              <a:t>List_price</a:t>
            </a:r>
            <a:r>
              <a:rPr lang="en-CA" sz="2400" b="1" dirty="0">
                <a:latin typeface="Candara" panose="020E0502030303020204" pitchFamily="34" charset="0"/>
              </a:rPr>
              <a:t>, </a:t>
            </a:r>
            <a:r>
              <a:rPr lang="en-CA" sz="2400" b="1" dirty="0" err="1">
                <a:latin typeface="Candara" panose="020E0502030303020204" pitchFamily="34" charset="0"/>
              </a:rPr>
              <a:t>Author_affil</a:t>
            </a:r>
            <a:r>
              <a:rPr lang="en-CA" sz="2400" b="1" dirty="0" smtClean="0">
                <a:latin typeface="Candara" panose="020E0502030303020204" pitchFamily="34" charset="0"/>
              </a:rPr>
              <a:t>, Publisher</a:t>
            </a:r>
            <a:r>
              <a:rPr lang="en-CA" sz="2400" b="1" dirty="0">
                <a:latin typeface="Candara" panose="020E0502030303020204" pitchFamily="34" charset="0"/>
              </a:rPr>
              <a:t>)</a:t>
            </a:r>
          </a:p>
          <a:p>
            <a:pPr lvl="1" eaLnBrk="1" hangingPunct="1">
              <a:lnSpc>
                <a:spcPct val="150000"/>
              </a:lnSpc>
            </a:pPr>
            <a:r>
              <a:rPr lang="en-CA" sz="2200" b="1" dirty="0" err="1">
                <a:latin typeface="Candara" panose="020E0502030303020204" pitchFamily="34" charset="0"/>
              </a:rPr>
              <a:t>Author_affil</a:t>
            </a:r>
            <a:r>
              <a:rPr lang="en-CA" sz="2200" dirty="0">
                <a:latin typeface="Candara" panose="020E0502030303020204" pitchFamily="34" charset="0"/>
              </a:rPr>
              <a:t> refers to the affiliation of author. </a:t>
            </a:r>
            <a:endParaRPr lang="en-CA" sz="2200"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Suppose </a:t>
            </a:r>
            <a:r>
              <a:rPr lang="en-CA" sz="2400" dirty="0">
                <a:latin typeface="Candara" panose="020E0502030303020204" pitchFamily="34" charset="0"/>
              </a:rPr>
              <a:t>the following </a:t>
            </a:r>
            <a:r>
              <a:rPr lang="en-CA" sz="2400" dirty="0" smtClean="0">
                <a:latin typeface="Candara" panose="020E0502030303020204" pitchFamily="34" charset="0"/>
              </a:rPr>
              <a:t>dependencies </a:t>
            </a:r>
            <a:r>
              <a:rPr lang="en-CA" sz="2400" dirty="0">
                <a:latin typeface="Candara" panose="020E0502030303020204" pitchFamily="34" charset="0"/>
              </a:rPr>
              <a:t>exist</a:t>
            </a:r>
            <a:r>
              <a:rPr lang="en-CA" sz="2400" dirty="0" smtClean="0">
                <a:latin typeface="Candara" panose="020E0502030303020204" pitchFamily="34" charset="0"/>
              </a:rPr>
              <a:t>:</a:t>
            </a:r>
          </a:p>
          <a:p>
            <a:pPr lvl="1" eaLnBrk="1" hangingPunct="1">
              <a:lnSpc>
                <a:spcPct val="150000"/>
              </a:lnSpc>
            </a:pPr>
            <a:r>
              <a:rPr lang="en-CA" sz="2200" b="1" dirty="0" err="1" smtClean="0">
                <a:latin typeface="Candara" panose="020E0502030303020204" pitchFamily="34" charset="0"/>
              </a:rPr>
              <a:t>Book_title</a:t>
            </a:r>
            <a:r>
              <a:rPr lang="en-CA" sz="2200" b="1" dirty="0" err="1">
                <a:latin typeface="Candara" panose="020E0502030303020204" pitchFamily="34" charset="0"/>
              </a:rPr>
              <a:t>→Publisher</a:t>
            </a:r>
            <a:r>
              <a:rPr lang="en-CA" sz="2200" b="1" dirty="0">
                <a:latin typeface="Candara" panose="020E0502030303020204" pitchFamily="34" charset="0"/>
              </a:rPr>
              <a:t>, </a:t>
            </a:r>
            <a:r>
              <a:rPr lang="en-CA" sz="2200" b="1" dirty="0" err="1" smtClean="0">
                <a:latin typeface="Candara" panose="020E0502030303020204" pitchFamily="34" charset="0"/>
              </a:rPr>
              <a:t>Book_type</a:t>
            </a:r>
            <a:endParaRPr lang="en-CA" sz="2200" b="1" dirty="0" smtClean="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Book_type</a:t>
            </a:r>
            <a:r>
              <a:rPr lang="en-CA" sz="2200" b="1" dirty="0" err="1">
                <a:latin typeface="Candara" panose="020E0502030303020204" pitchFamily="34" charset="0"/>
              </a:rPr>
              <a:t>→</a:t>
            </a:r>
            <a:r>
              <a:rPr lang="en-CA" sz="2200" b="1" dirty="0" err="1" smtClean="0">
                <a:latin typeface="Candara" panose="020E0502030303020204" pitchFamily="34" charset="0"/>
              </a:rPr>
              <a:t>List_price</a:t>
            </a:r>
            <a:endParaRPr lang="en-CA" sz="2200" b="1" dirty="0" smtClean="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Author_name</a:t>
            </a:r>
            <a:r>
              <a:rPr lang="en-CA" sz="2200" b="1" dirty="0" err="1">
                <a:latin typeface="Candara" panose="020E0502030303020204" pitchFamily="34" charset="0"/>
              </a:rPr>
              <a:t>→</a:t>
            </a:r>
            <a:r>
              <a:rPr lang="en-CA" sz="2200" b="1" dirty="0" err="1" smtClean="0">
                <a:latin typeface="Candara" panose="020E0502030303020204" pitchFamily="34" charset="0"/>
              </a:rPr>
              <a:t>Author_affil</a:t>
            </a:r>
            <a:endParaRPr lang="en-CA" sz="2200" b="1" dirty="0" smtClean="0">
              <a:latin typeface="Candara" panose="020E0502030303020204" pitchFamily="34" charset="0"/>
            </a:endParaRPr>
          </a:p>
          <a:p>
            <a:pPr lvl="2" eaLnBrk="1" hangingPunct="1">
              <a:lnSpc>
                <a:spcPct val="150000"/>
              </a:lnSpc>
            </a:pPr>
            <a:r>
              <a:rPr lang="en-CA" sz="2000" dirty="0" smtClean="0">
                <a:latin typeface="Candara" panose="020E0502030303020204" pitchFamily="34" charset="0"/>
              </a:rPr>
              <a:t>What </a:t>
            </a:r>
            <a:r>
              <a:rPr lang="en-CA" sz="2000" dirty="0">
                <a:latin typeface="Candara" panose="020E0502030303020204" pitchFamily="34" charset="0"/>
              </a:rPr>
              <a:t>normal form is the relation in? Explain your answer</a:t>
            </a:r>
            <a:r>
              <a:rPr lang="en-CA" sz="2000" dirty="0" smtClean="0">
                <a:latin typeface="Candara" panose="020E0502030303020204" pitchFamily="34" charset="0"/>
              </a:rPr>
              <a:t>.</a:t>
            </a:r>
          </a:p>
          <a:p>
            <a:pPr lvl="2" eaLnBrk="1" hangingPunct="1">
              <a:lnSpc>
                <a:spcPct val="150000"/>
              </a:lnSpc>
            </a:pPr>
            <a:r>
              <a:rPr lang="en-CA" sz="2000" dirty="0" smtClean="0">
                <a:latin typeface="Candara" panose="020E0502030303020204" pitchFamily="34" charset="0"/>
              </a:rPr>
              <a:t>Apply </a:t>
            </a:r>
            <a:r>
              <a:rPr lang="en-CA" sz="2000" dirty="0">
                <a:latin typeface="Candara" panose="020E0502030303020204" pitchFamily="34" charset="0"/>
              </a:rPr>
              <a:t>normalization until you cannot decompose the relations further. State the reasons behind each </a:t>
            </a:r>
            <a:r>
              <a:rPr lang="en-CA" sz="2000" dirty="0" smtClean="0">
                <a:latin typeface="Candara" panose="020E0502030303020204" pitchFamily="34" charset="0"/>
              </a:rPr>
              <a:t>decomposition</a:t>
            </a:r>
          </a:p>
        </p:txBody>
      </p:sp>
    </p:spTree>
    <p:extLst>
      <p:ext uri="{BB962C8B-B14F-4D97-AF65-F5344CB8AC3E}">
        <p14:creationId xmlns:p14="http://schemas.microsoft.com/office/powerpoint/2010/main" val="2389042402"/>
      </p:ext>
    </p:extLst>
  </p:cSld>
  <p:clrMapOvr>
    <a:masterClrMapping/>
  </p:clrMapOvr>
  <p:transition spd="med"/>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36104"/>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a:t>
            </a:r>
            <a:r>
              <a:rPr lang="en-CA" sz="2400" dirty="0" smtClean="0">
                <a:latin typeface="Candara" panose="020E0502030303020204" pitchFamily="34" charset="0"/>
              </a:rPr>
              <a:t>:</a:t>
            </a:r>
          </a:p>
          <a:p>
            <a:pPr lvl="1" eaLnBrk="1" hangingPunct="1"/>
            <a:r>
              <a:rPr lang="en-CA" sz="2400" b="1" dirty="0" smtClean="0">
                <a:latin typeface="Candara" panose="020E0502030303020204" pitchFamily="34" charset="0"/>
              </a:rPr>
              <a:t>CAR_SALE(Car</a:t>
            </a:r>
            <a:r>
              <a:rPr lang="en-CA" sz="2400" b="1" dirty="0">
                <a:latin typeface="Candara" panose="020E0502030303020204" pitchFamily="34" charset="0"/>
              </a:rPr>
              <a:t>#, </a:t>
            </a:r>
            <a:r>
              <a:rPr lang="en-CA" sz="2400" b="1" dirty="0" err="1">
                <a:latin typeface="Candara" panose="020E0502030303020204" pitchFamily="34" charset="0"/>
              </a:rPr>
              <a:t>Date_sold</a:t>
            </a:r>
            <a:r>
              <a:rPr lang="en-CA" sz="2400" b="1" dirty="0">
                <a:latin typeface="Candara" panose="020E0502030303020204" pitchFamily="34" charset="0"/>
              </a:rPr>
              <a:t>, Salesperson#, Commission%, </a:t>
            </a:r>
            <a:r>
              <a:rPr lang="en-CA" sz="2400" b="1" dirty="0" err="1" smtClean="0">
                <a:latin typeface="Candara" panose="020E0502030303020204" pitchFamily="34" charset="0"/>
              </a:rPr>
              <a:t>Discount_amt</a:t>
            </a:r>
            <a:r>
              <a:rPr lang="en-CA" sz="2400" b="1" dirty="0" smtClean="0">
                <a:latin typeface="Candara" panose="020E0502030303020204" pitchFamily="34" charset="0"/>
              </a:rPr>
              <a:t>)	</a:t>
            </a:r>
          </a:p>
          <a:p>
            <a:pPr eaLnBrk="1" hangingPunct="1">
              <a:lnSpc>
                <a:spcPct val="150000"/>
              </a:lnSpc>
            </a:pPr>
            <a:r>
              <a:rPr lang="en-CA" sz="2400" dirty="0">
                <a:latin typeface="Candara" panose="020E0502030303020204" pitchFamily="34" charset="0"/>
              </a:rPr>
              <a:t>Assume that a car may be sold by multiple salespeople, and hence {Car#, Salesperson#} is the primary key. Additional dependencies </a:t>
            </a:r>
            <a:r>
              <a:rPr lang="en-CA" sz="2400" dirty="0" smtClean="0">
                <a:latin typeface="Candara" panose="020E0502030303020204" pitchFamily="34" charset="0"/>
              </a:rPr>
              <a:t>are:</a:t>
            </a:r>
            <a:endParaRPr lang="en-CA" sz="2400" dirty="0">
              <a:latin typeface="Candara" panose="020E0502030303020204" pitchFamily="34" charset="0"/>
            </a:endParaRPr>
          </a:p>
          <a:p>
            <a:pPr lvl="1" eaLnBrk="1" hangingPunct="1">
              <a:lnSpc>
                <a:spcPct val="150000"/>
              </a:lnSpc>
            </a:pPr>
            <a:r>
              <a:rPr lang="en-CA" sz="2400" b="1" dirty="0" err="1" smtClean="0">
                <a:latin typeface="Candara" panose="020E0502030303020204" pitchFamily="34" charset="0"/>
              </a:rPr>
              <a:t>Date_sold</a:t>
            </a:r>
            <a:r>
              <a:rPr lang="en-CA" sz="2400" b="1" dirty="0" err="1">
                <a:latin typeface="Candara" panose="020E0502030303020204" pitchFamily="34" charset="0"/>
              </a:rPr>
              <a:t>→Discount_amt</a:t>
            </a:r>
            <a:r>
              <a:rPr lang="en-CA" sz="2400" b="1" dirty="0">
                <a:latin typeface="Candara" panose="020E0502030303020204" pitchFamily="34" charset="0"/>
              </a:rPr>
              <a:t> </a:t>
            </a:r>
            <a:endParaRPr lang="en-CA" sz="2400" b="1" dirty="0" smtClean="0">
              <a:latin typeface="Candara" panose="020E0502030303020204" pitchFamily="34" charset="0"/>
            </a:endParaRPr>
          </a:p>
          <a:p>
            <a:pPr lvl="1" eaLnBrk="1" hangingPunct="1">
              <a:lnSpc>
                <a:spcPct val="150000"/>
              </a:lnSpc>
            </a:pPr>
            <a:r>
              <a:rPr lang="en-CA" sz="2400" b="1" dirty="0" err="1" smtClean="0">
                <a:latin typeface="Candara" panose="020E0502030303020204" pitchFamily="34" charset="0"/>
              </a:rPr>
              <a:t>andSalesperson</a:t>
            </a:r>
            <a:r>
              <a:rPr lang="en-CA" sz="2400" b="1" dirty="0">
                <a:latin typeface="Candara" panose="020E0502030303020204" pitchFamily="34" charset="0"/>
              </a:rPr>
              <a:t>#→Commission% </a:t>
            </a:r>
            <a:endParaRPr lang="en-CA" sz="2400" b="1"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Based </a:t>
            </a:r>
            <a:r>
              <a:rPr lang="en-CA" sz="2400" dirty="0">
                <a:latin typeface="Candara" panose="020E0502030303020204" pitchFamily="34" charset="0"/>
              </a:rPr>
              <a:t>on the given primary key, is this relation in 1NF, 2NF, or 3NF? Why or why not? </a:t>
            </a:r>
            <a:endParaRPr lang="en-CA" sz="2400"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How </a:t>
            </a:r>
            <a:r>
              <a:rPr lang="en-CA" sz="2400" dirty="0">
                <a:latin typeface="Candara" panose="020E0502030303020204" pitchFamily="34" charset="0"/>
              </a:rPr>
              <a:t>would you successively normalize it completely?</a:t>
            </a: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3624979547"/>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smtClean="0"/>
              <a:t>Normalization of Relations (2)</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dirty="0" smtClean="0"/>
              <a:t>2NF, 3NF, BCNF </a:t>
            </a:r>
          </a:p>
          <a:p>
            <a:pPr lvl="1" eaLnBrk="1" hangingPunct="1">
              <a:lnSpc>
                <a:spcPct val="150000"/>
              </a:lnSpc>
            </a:pPr>
            <a:r>
              <a:rPr lang="en-US" altLang="en-US" dirty="0" smtClean="0"/>
              <a:t>based on keys and FDs of a relation schema</a:t>
            </a:r>
          </a:p>
          <a:p>
            <a:pPr eaLnBrk="1" hangingPunct="1">
              <a:lnSpc>
                <a:spcPct val="150000"/>
              </a:lnSpc>
            </a:pPr>
            <a:r>
              <a:rPr lang="en-US" altLang="en-US" dirty="0" smtClean="0"/>
              <a:t>4NF</a:t>
            </a:r>
          </a:p>
          <a:p>
            <a:pPr lvl="1" eaLnBrk="1" hangingPunct="1">
              <a:lnSpc>
                <a:spcPct val="150000"/>
              </a:lnSpc>
            </a:pPr>
            <a:r>
              <a:rPr lang="en-US" altLang="en-US" dirty="0" smtClean="0"/>
              <a:t>based on keys, multi-valued dependencies : </a:t>
            </a:r>
            <a:r>
              <a:rPr lang="en-US" altLang="en-US" b="1" dirty="0" smtClean="0"/>
              <a:t>MVDs</a:t>
            </a:r>
            <a:r>
              <a:rPr lang="en-US" altLang="en-US" dirty="0" smtClean="0"/>
              <a:t>; </a:t>
            </a:r>
          </a:p>
          <a:p>
            <a:pPr eaLnBrk="1" hangingPunct="1">
              <a:lnSpc>
                <a:spcPct val="150000"/>
              </a:lnSpc>
            </a:pPr>
            <a:r>
              <a:rPr lang="en-US" altLang="en-US" dirty="0" smtClean="0"/>
              <a:t>5NF </a:t>
            </a:r>
          </a:p>
          <a:p>
            <a:pPr lvl="1" eaLnBrk="1" hangingPunct="1">
              <a:lnSpc>
                <a:spcPct val="150000"/>
              </a:lnSpc>
            </a:pPr>
            <a:r>
              <a:rPr lang="en-US" altLang="en-US" dirty="0" smtClean="0"/>
              <a:t>based on keys, join dependencies : </a:t>
            </a:r>
            <a:r>
              <a:rPr lang="en-US" altLang="en-US" b="1" dirty="0" smtClean="0"/>
              <a:t>JDs</a:t>
            </a:r>
          </a:p>
          <a:p>
            <a:pPr eaLnBrk="1" hangingPunct="1"/>
            <a:endParaRPr lang="en-US" altLang="en-US" dirty="0" smtClean="0"/>
          </a:p>
          <a:p>
            <a:pPr eaLnBrk="1" hangingPunct="1"/>
            <a:r>
              <a:rPr lang="en-US" altLang="en-US" dirty="0" smtClean="0"/>
              <a:t>Additional properties may be needed to ensure a good relational design (</a:t>
            </a:r>
            <a:r>
              <a:rPr lang="en-US" altLang="en-US" b="1" dirty="0" smtClean="0"/>
              <a:t>lossless join, dependency preservation</a:t>
            </a:r>
            <a:r>
              <a:rPr lang="en-US" altLang="en-US" dirty="0"/>
              <a:t>)</a:t>
            </a:r>
            <a:endParaRPr lang="en-US" altLang="en-US" dirty="0" smtClean="0"/>
          </a:p>
        </p:txBody>
      </p:sp>
    </p:spTree>
    <p:extLst>
      <p:ext uri="{BB962C8B-B14F-4D97-AF65-F5344CB8AC3E}">
        <p14:creationId xmlns:p14="http://schemas.microsoft.com/office/powerpoint/2010/main" val="1426584849"/>
      </p:ext>
    </p:extLst>
  </p:cSld>
  <p:clrMapOvr>
    <a:masterClrMapping/>
  </p:clrMapOvr>
  <p:transition spd="med"/>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5714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0169" y="533400"/>
            <a:ext cx="9044609" cy="6269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latin typeface="Candara" panose="020E0502030303020204" pitchFamily="34" charset="0"/>
              </a:rPr>
              <a:t>Consider the following relations for an order-processing application data-base at ABC, Inc</a:t>
            </a:r>
            <a:r>
              <a:rPr lang="en-CA" sz="2400" dirty="0" smtClean="0">
                <a:latin typeface="Candara" panose="020E0502030303020204" pitchFamily="34" charset="0"/>
              </a:rPr>
              <a:t>.</a:t>
            </a:r>
          </a:p>
          <a:p>
            <a:pPr lvl="1" eaLnBrk="1" hangingPunct="1"/>
            <a:r>
              <a:rPr lang="en-CA" sz="2200" b="1" dirty="0" smtClean="0">
                <a:latin typeface="Candara" panose="020E0502030303020204" pitchFamily="34" charset="0"/>
              </a:rPr>
              <a:t>ORDER </a:t>
            </a:r>
            <a:r>
              <a:rPr lang="en-CA" sz="2200" b="1" dirty="0">
                <a:latin typeface="Candara" panose="020E0502030303020204" pitchFamily="34" charset="0"/>
              </a:rPr>
              <a:t>(O#, </a:t>
            </a:r>
            <a:r>
              <a:rPr lang="en-CA" sz="2200" b="1" dirty="0" err="1">
                <a:latin typeface="Candara" panose="020E0502030303020204" pitchFamily="34" charset="0"/>
              </a:rPr>
              <a:t>Odate</a:t>
            </a:r>
            <a:r>
              <a:rPr lang="en-CA" sz="2200" b="1" dirty="0">
                <a:latin typeface="Candara" panose="020E0502030303020204" pitchFamily="34" charset="0"/>
              </a:rPr>
              <a:t>, </a:t>
            </a:r>
            <a:r>
              <a:rPr lang="en-CA" sz="2200" b="1" dirty="0" err="1">
                <a:latin typeface="Candara" panose="020E0502030303020204" pitchFamily="34" charset="0"/>
              </a:rPr>
              <a:t>Cust</a:t>
            </a:r>
            <a:r>
              <a:rPr lang="en-CA" sz="2200" b="1" dirty="0">
                <a:latin typeface="Candara" panose="020E0502030303020204" pitchFamily="34" charset="0"/>
              </a:rPr>
              <a:t>#, </a:t>
            </a:r>
            <a:r>
              <a:rPr lang="en-CA" sz="2200" b="1" dirty="0" err="1">
                <a:latin typeface="Candara" panose="020E0502030303020204" pitchFamily="34" charset="0"/>
              </a:rPr>
              <a:t>Total_amount</a:t>
            </a:r>
            <a:r>
              <a:rPr lang="en-CA" sz="2200" b="1" dirty="0" smtClean="0">
                <a:latin typeface="Candara" panose="020E0502030303020204" pitchFamily="34" charset="0"/>
              </a:rPr>
              <a:t>)</a:t>
            </a:r>
          </a:p>
          <a:p>
            <a:pPr lvl="1" eaLnBrk="1" hangingPunct="1"/>
            <a:r>
              <a:rPr lang="en-CA" sz="2200" b="1" dirty="0" smtClean="0">
                <a:latin typeface="Candara" panose="020E0502030303020204" pitchFamily="34" charset="0"/>
              </a:rPr>
              <a:t>ORDER_ITEM(O</a:t>
            </a:r>
            <a:r>
              <a:rPr lang="en-CA" sz="2200" b="1" dirty="0">
                <a:latin typeface="Candara" panose="020E0502030303020204" pitchFamily="34" charset="0"/>
              </a:rPr>
              <a:t>#, I#, </a:t>
            </a:r>
            <a:r>
              <a:rPr lang="en-CA" sz="2200" b="1" dirty="0" err="1">
                <a:latin typeface="Candara" panose="020E0502030303020204" pitchFamily="34" charset="0"/>
              </a:rPr>
              <a:t>Qty_ordered</a:t>
            </a:r>
            <a:r>
              <a:rPr lang="en-CA" sz="2200" b="1" dirty="0">
                <a:latin typeface="Candara" panose="020E0502030303020204" pitchFamily="34" charset="0"/>
              </a:rPr>
              <a:t>, </a:t>
            </a:r>
            <a:r>
              <a:rPr lang="en-CA" sz="2200" b="1" dirty="0" err="1">
                <a:latin typeface="Candara" panose="020E0502030303020204" pitchFamily="34" charset="0"/>
              </a:rPr>
              <a:t>Total_price</a:t>
            </a:r>
            <a:r>
              <a:rPr lang="en-CA" sz="2200" b="1" dirty="0">
                <a:latin typeface="Candara" panose="020E0502030303020204" pitchFamily="34" charset="0"/>
              </a:rPr>
              <a:t>, Discount</a:t>
            </a:r>
            <a:r>
              <a:rPr lang="en-CA" sz="2200" b="1" dirty="0" smtClean="0">
                <a:latin typeface="Candara" panose="020E0502030303020204" pitchFamily="34" charset="0"/>
              </a:rPr>
              <a:t>%)</a:t>
            </a:r>
          </a:p>
          <a:p>
            <a:pPr eaLnBrk="1" hangingPunct="1">
              <a:lnSpc>
                <a:spcPct val="150000"/>
              </a:lnSpc>
            </a:pPr>
            <a:r>
              <a:rPr lang="en-CA" sz="2400" dirty="0">
                <a:latin typeface="Candara" panose="020E0502030303020204" pitchFamily="34" charset="0"/>
              </a:rPr>
              <a:t>Assume that each item has a different discount. The </a:t>
            </a:r>
            <a:r>
              <a:rPr lang="en-CA" sz="2400" dirty="0" err="1">
                <a:latin typeface="Candara" panose="020E0502030303020204" pitchFamily="34" charset="0"/>
              </a:rPr>
              <a:t>Total_price</a:t>
            </a:r>
            <a:r>
              <a:rPr lang="en-CA" sz="2400" dirty="0">
                <a:latin typeface="Candara" panose="020E0502030303020204" pitchFamily="34" charset="0"/>
              </a:rPr>
              <a:t> refers to one item, </a:t>
            </a:r>
            <a:r>
              <a:rPr lang="en-CA" sz="2400" dirty="0" err="1">
                <a:latin typeface="Candara" panose="020E0502030303020204" pitchFamily="34" charset="0"/>
              </a:rPr>
              <a:t>Odate</a:t>
            </a:r>
            <a:r>
              <a:rPr lang="en-CA" sz="2400" dirty="0">
                <a:latin typeface="Candara" panose="020E0502030303020204" pitchFamily="34" charset="0"/>
              </a:rPr>
              <a:t> is the date on which the order was placed, and the </a:t>
            </a:r>
            <a:r>
              <a:rPr lang="en-CA" sz="2400" dirty="0" err="1">
                <a:latin typeface="Candara" panose="020E0502030303020204" pitchFamily="34" charset="0"/>
              </a:rPr>
              <a:t>Total_amountis</a:t>
            </a:r>
            <a:r>
              <a:rPr lang="en-CA" sz="2400" dirty="0">
                <a:latin typeface="Candara" panose="020E0502030303020204" pitchFamily="34" charset="0"/>
              </a:rPr>
              <a:t> the amount of the order. </a:t>
            </a:r>
            <a:endParaRPr lang="en-CA" sz="24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If </a:t>
            </a:r>
            <a:r>
              <a:rPr lang="en-CA" sz="2200" dirty="0">
                <a:latin typeface="Candara" panose="020E0502030303020204" pitchFamily="34" charset="0"/>
              </a:rPr>
              <a:t>we apply a natural join on the relations ORDER_ITEM and ORDER in this database, what does the resulting relation schema RES look like? </a:t>
            </a:r>
            <a:endParaRPr lang="en-CA" sz="22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What </a:t>
            </a:r>
            <a:r>
              <a:rPr lang="en-CA" sz="2200" dirty="0">
                <a:latin typeface="Candara" panose="020E0502030303020204" pitchFamily="34" charset="0"/>
              </a:rPr>
              <a:t>will be its key? Show the FDs in this resulting relation. </a:t>
            </a:r>
            <a:endParaRPr lang="en-CA" sz="2200" dirty="0" smtClean="0">
              <a:latin typeface="Candara" panose="020E0502030303020204" pitchFamily="34" charset="0"/>
            </a:endParaRPr>
          </a:p>
          <a:p>
            <a:pPr lvl="1" eaLnBrk="1" hangingPunct="1">
              <a:lnSpc>
                <a:spcPct val="150000"/>
              </a:lnSpc>
            </a:pPr>
            <a:r>
              <a:rPr lang="en-CA" sz="2200" dirty="0" smtClean="0">
                <a:latin typeface="Candara" panose="020E0502030303020204" pitchFamily="34" charset="0"/>
              </a:rPr>
              <a:t>Is </a:t>
            </a:r>
            <a:r>
              <a:rPr lang="en-CA" sz="2200" dirty="0">
                <a:latin typeface="Candara" panose="020E0502030303020204" pitchFamily="34" charset="0"/>
              </a:rPr>
              <a:t>RES in 2NF? Is it in 3NF? Why or why not? </a:t>
            </a:r>
            <a:r>
              <a:rPr lang="en-CA" sz="2200" dirty="0" smtClean="0">
                <a:latin typeface="Candara" panose="020E0502030303020204" pitchFamily="34" charset="0"/>
              </a:rPr>
              <a:t/>
            </a:r>
            <a:br>
              <a:rPr lang="en-CA" sz="2200" dirty="0" smtClean="0">
                <a:latin typeface="Candara" panose="020E0502030303020204" pitchFamily="34" charset="0"/>
              </a:rPr>
            </a:br>
            <a:r>
              <a:rPr lang="en-CA" sz="2200" dirty="0" smtClean="0">
                <a:latin typeface="Candara" panose="020E0502030303020204" pitchFamily="34" charset="0"/>
              </a:rPr>
              <a:t>State </a:t>
            </a:r>
            <a:r>
              <a:rPr lang="en-CA" sz="2200" dirty="0">
                <a:latin typeface="Candara" panose="020E0502030303020204" pitchFamily="34" charset="0"/>
              </a:rPr>
              <a:t>assumptions, if you make any</a:t>
            </a:r>
            <a:r>
              <a:rPr lang="en-CA" sz="2200" dirty="0" smtClean="0">
                <a:latin typeface="Candara" panose="020E0502030303020204" pitchFamily="34" charset="0"/>
              </a:rPr>
              <a:t>.</a:t>
            </a:r>
          </a:p>
          <a:p>
            <a:pPr eaLnBrk="1" hangingPunct="1">
              <a:lnSpc>
                <a:spcPct val="150000"/>
              </a:lnSpc>
            </a:pPr>
            <a:endParaRPr lang="en-CA" sz="2400" b="1" dirty="0" smtClean="0">
              <a:latin typeface="Candara" panose="020E0502030303020204" pitchFamily="34" charset="0"/>
            </a:endParaRPr>
          </a:p>
        </p:txBody>
      </p:sp>
    </p:spTree>
    <p:extLst>
      <p:ext uri="{BB962C8B-B14F-4D97-AF65-F5344CB8AC3E}">
        <p14:creationId xmlns:p14="http://schemas.microsoft.com/office/powerpoint/2010/main" val="223002298"/>
      </p:ext>
    </p:extLst>
  </p:cSld>
  <p:clrMapOvr>
    <a:masterClrMapping/>
  </p:clrMapOvr>
  <p:transition spd="med"/>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2516" y="679176"/>
            <a:ext cx="9051787" cy="6129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200000"/>
              </a:lnSpc>
            </a:pPr>
            <a:r>
              <a:rPr lang="en-CA" sz="2400" dirty="0">
                <a:latin typeface="Candara" panose="020E0502030303020204" pitchFamily="34" charset="0"/>
              </a:rPr>
              <a:t>Consider the following </a:t>
            </a:r>
            <a:r>
              <a:rPr lang="en-CA" sz="2400" dirty="0" smtClean="0">
                <a:latin typeface="Candara" panose="020E0502030303020204" pitchFamily="34" charset="0"/>
              </a:rPr>
              <a:t>relation that refers </a:t>
            </a:r>
            <a:r>
              <a:rPr lang="en-CA" sz="2400" dirty="0">
                <a:latin typeface="Candara" panose="020E0502030303020204" pitchFamily="34" charset="0"/>
              </a:rPr>
              <a:t>to business trips made by company </a:t>
            </a:r>
            <a:r>
              <a:rPr lang="en-CA" sz="2400" dirty="0" smtClean="0">
                <a:latin typeface="Candara" panose="020E0502030303020204" pitchFamily="34" charset="0"/>
              </a:rPr>
              <a:t>sales people :</a:t>
            </a:r>
            <a:endParaRPr lang="en-CA" sz="2400" dirty="0">
              <a:latin typeface="Candara" panose="020E0502030303020204" pitchFamily="34" charset="0"/>
            </a:endParaRPr>
          </a:p>
          <a:p>
            <a:pPr lvl="1" eaLnBrk="1" hangingPunct="1">
              <a:lnSpc>
                <a:spcPct val="200000"/>
              </a:lnSpc>
            </a:pPr>
            <a:r>
              <a:rPr lang="en-CA" sz="2000" b="1" dirty="0" smtClean="0">
                <a:latin typeface="Candara" panose="020E0502030303020204" pitchFamily="34" charset="0"/>
              </a:rPr>
              <a:t>TRIP </a:t>
            </a:r>
            <a:r>
              <a:rPr lang="en-CA" sz="2000" b="1" dirty="0">
                <a:latin typeface="Candara" panose="020E0502030303020204" pitchFamily="34" charset="0"/>
              </a:rPr>
              <a:t>(</a:t>
            </a:r>
            <a:r>
              <a:rPr lang="en-CA" sz="2000" b="1" dirty="0" err="1">
                <a:latin typeface="Candara" panose="020E0502030303020204" pitchFamily="34" charset="0"/>
              </a:rPr>
              <a:t>Trip_id</a:t>
            </a:r>
            <a:r>
              <a:rPr lang="en-CA" sz="2000" b="1" dirty="0">
                <a:latin typeface="Candara" panose="020E0502030303020204" pitchFamily="34" charset="0"/>
              </a:rPr>
              <a:t>, </a:t>
            </a:r>
            <a:r>
              <a:rPr lang="en-CA" sz="2000" b="1" dirty="0" err="1">
                <a:latin typeface="Candara" panose="020E0502030303020204" pitchFamily="34" charset="0"/>
              </a:rPr>
              <a:t>Start_date</a:t>
            </a:r>
            <a:r>
              <a:rPr lang="en-CA" sz="2000" b="1" dirty="0">
                <a:latin typeface="Candara" panose="020E0502030303020204" pitchFamily="34" charset="0"/>
              </a:rPr>
              <a:t>, </a:t>
            </a:r>
            <a:r>
              <a:rPr lang="en-CA" sz="2000" b="1" dirty="0" err="1">
                <a:latin typeface="Candara" panose="020E0502030303020204" pitchFamily="34" charset="0"/>
              </a:rPr>
              <a:t>Cities_visited</a:t>
            </a:r>
            <a:r>
              <a:rPr lang="en-CA" sz="2000" b="1" dirty="0">
                <a:latin typeface="Candara" panose="020E0502030303020204" pitchFamily="34" charset="0"/>
              </a:rPr>
              <a:t>, </a:t>
            </a:r>
            <a:r>
              <a:rPr lang="en-CA" sz="2000" b="1" dirty="0" err="1">
                <a:latin typeface="Candara" panose="020E0502030303020204" pitchFamily="34" charset="0"/>
              </a:rPr>
              <a:t>Cards_used</a:t>
            </a:r>
            <a:r>
              <a:rPr lang="en-CA" sz="2000" b="1" dirty="0">
                <a:latin typeface="Candara" panose="020E0502030303020204" pitchFamily="34" charset="0"/>
              </a:rPr>
              <a:t>) </a:t>
            </a:r>
            <a:endParaRPr lang="en-CA" sz="2000" b="1" dirty="0" smtClean="0">
              <a:latin typeface="Candara" panose="020E0502030303020204" pitchFamily="34" charset="0"/>
            </a:endParaRPr>
          </a:p>
          <a:p>
            <a:pPr eaLnBrk="1" hangingPunct="1">
              <a:lnSpc>
                <a:spcPct val="200000"/>
              </a:lnSpc>
            </a:pPr>
            <a:r>
              <a:rPr lang="en-CA" sz="2400" dirty="0" smtClean="0">
                <a:latin typeface="Candara" panose="020E0502030303020204" pitchFamily="34" charset="0"/>
              </a:rPr>
              <a:t>Suppose </a:t>
            </a:r>
            <a:r>
              <a:rPr lang="en-CA" sz="2400" dirty="0">
                <a:latin typeface="Candara" panose="020E0502030303020204" pitchFamily="34" charset="0"/>
              </a:rPr>
              <a:t>the TRIP has a single </a:t>
            </a:r>
            <a:r>
              <a:rPr lang="en-CA" sz="2400" dirty="0" err="1">
                <a:latin typeface="Candara" panose="020E0502030303020204" pitchFamily="34" charset="0"/>
              </a:rPr>
              <a:t>Start_date</a:t>
            </a:r>
            <a:r>
              <a:rPr lang="en-CA" sz="2400" dirty="0">
                <a:latin typeface="Candara" panose="020E0502030303020204" pitchFamily="34" charset="0"/>
              </a:rPr>
              <a:t> but involves many Cities and </a:t>
            </a:r>
            <a:r>
              <a:rPr lang="en-CA" sz="2400" dirty="0" smtClean="0">
                <a:latin typeface="Candara" panose="020E0502030303020204" pitchFamily="34" charset="0"/>
              </a:rPr>
              <a:t>sales people </a:t>
            </a:r>
            <a:r>
              <a:rPr lang="en-CA" sz="2400" dirty="0">
                <a:latin typeface="Candara" panose="020E0502030303020204" pitchFamily="34" charset="0"/>
              </a:rPr>
              <a:t>may use multiple credit cards on the trip. </a:t>
            </a:r>
            <a:endParaRPr lang="en-CA" sz="2400" dirty="0" smtClean="0">
              <a:latin typeface="Candara" panose="020E0502030303020204" pitchFamily="34" charset="0"/>
            </a:endParaRPr>
          </a:p>
          <a:p>
            <a:pPr lvl="1" eaLnBrk="1" hangingPunct="1">
              <a:lnSpc>
                <a:spcPct val="200000"/>
              </a:lnSpc>
            </a:pPr>
            <a:r>
              <a:rPr lang="en-CA" sz="2400" dirty="0" smtClean="0">
                <a:latin typeface="Candara" panose="020E0502030303020204" pitchFamily="34" charset="0"/>
              </a:rPr>
              <a:t>Make </a:t>
            </a:r>
            <a:r>
              <a:rPr lang="en-CA" sz="2400" dirty="0">
                <a:latin typeface="Candara" panose="020E0502030303020204" pitchFamily="34" charset="0"/>
              </a:rPr>
              <a:t>up a mock-up population of the table</a:t>
            </a:r>
            <a:r>
              <a:rPr lang="en-CA" sz="2400" dirty="0" smtClean="0">
                <a:latin typeface="Candara" panose="020E0502030303020204" pitchFamily="34" charset="0"/>
              </a:rPr>
              <a:t>.</a:t>
            </a:r>
          </a:p>
          <a:p>
            <a:pPr lvl="1" eaLnBrk="1" hangingPunct="1">
              <a:lnSpc>
                <a:spcPct val="200000"/>
              </a:lnSpc>
            </a:pPr>
            <a:r>
              <a:rPr lang="en-CA" sz="2400" dirty="0" smtClean="0">
                <a:latin typeface="Candara" panose="020E0502030303020204" pitchFamily="34" charset="0"/>
              </a:rPr>
              <a:t>Discuss </a:t>
            </a:r>
            <a:r>
              <a:rPr lang="en-CA" sz="2400" dirty="0">
                <a:latin typeface="Candara" panose="020E0502030303020204" pitchFamily="34" charset="0"/>
              </a:rPr>
              <a:t>what FDs and/or MVDs exist in this relation</a:t>
            </a:r>
            <a:r>
              <a:rPr lang="en-CA" sz="2400" dirty="0" smtClean="0">
                <a:latin typeface="Candara" panose="020E0502030303020204" pitchFamily="34" charset="0"/>
              </a:rPr>
              <a:t>.</a:t>
            </a:r>
          </a:p>
          <a:p>
            <a:pPr lvl="1" eaLnBrk="1" hangingPunct="1">
              <a:lnSpc>
                <a:spcPct val="200000"/>
              </a:lnSpc>
            </a:pPr>
            <a:r>
              <a:rPr lang="en-CA" sz="2400" dirty="0" smtClean="0">
                <a:latin typeface="Candara" panose="020E0502030303020204" pitchFamily="34" charset="0"/>
              </a:rPr>
              <a:t>Show </a:t>
            </a:r>
            <a:r>
              <a:rPr lang="en-CA" sz="2400" dirty="0">
                <a:latin typeface="Candara" panose="020E0502030303020204" pitchFamily="34" charset="0"/>
              </a:rPr>
              <a:t>how you will go about normalizing the relation.</a:t>
            </a:r>
            <a:endParaRPr lang="en-US" sz="2400" dirty="0">
              <a:latin typeface="Candara" panose="020E0502030303020204" pitchFamily="34" charset="0"/>
            </a:endParaRPr>
          </a:p>
        </p:txBody>
      </p:sp>
    </p:spTree>
    <p:extLst>
      <p:ext uri="{BB962C8B-B14F-4D97-AF65-F5344CB8AC3E}">
        <p14:creationId xmlns:p14="http://schemas.microsoft.com/office/powerpoint/2010/main" val="404564398"/>
      </p:ext>
    </p:extLst>
  </p:cSld>
  <p:clrMapOvr>
    <a:masterClrMapping/>
  </p:clrMapOvr>
  <p:transition spd="med"/>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9694" y="636104"/>
            <a:ext cx="9044609" cy="6172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pPr>
            <a:r>
              <a:rPr lang="en-CA" sz="2400" dirty="0"/>
              <a:t>Consider the following </a:t>
            </a:r>
            <a:r>
              <a:rPr lang="en-CA" sz="2400" dirty="0" smtClean="0"/>
              <a:t>relation (</a:t>
            </a:r>
            <a:r>
              <a:rPr lang="en-CA" sz="2400" dirty="0"/>
              <a:t>options installed in cars </a:t>
            </a:r>
            <a:r>
              <a:rPr lang="en-CA" sz="2400" dirty="0" smtClean="0"/>
              <a:t>e.g</a:t>
            </a:r>
            <a:r>
              <a:rPr lang="en-CA" sz="2400" dirty="0"/>
              <a:t>., cruise control) that were sold at a </a:t>
            </a:r>
            <a:r>
              <a:rPr lang="en-CA" sz="2400" dirty="0" smtClean="0"/>
              <a:t>dealership:</a:t>
            </a:r>
            <a:endParaRPr lang="en-CA" sz="2400" dirty="0"/>
          </a:p>
          <a:p>
            <a:pPr lvl="1" eaLnBrk="1" hangingPunct="1">
              <a:lnSpc>
                <a:spcPct val="150000"/>
              </a:lnSpc>
            </a:pPr>
            <a:r>
              <a:rPr lang="en-CA" sz="2200" b="1" dirty="0" smtClean="0">
                <a:latin typeface="Candara" panose="020E0502030303020204" pitchFamily="34" charset="0"/>
              </a:rPr>
              <a:t>CAR_SALE </a:t>
            </a:r>
            <a:r>
              <a:rPr lang="en-CA" sz="2200" b="1" dirty="0">
                <a:latin typeface="Candara" panose="020E0502030303020204" pitchFamily="34" charset="0"/>
              </a:rPr>
              <a:t>(</a:t>
            </a:r>
            <a:r>
              <a:rPr lang="en-CA" sz="2200" b="1" dirty="0" err="1">
                <a:latin typeface="Candara" panose="020E0502030303020204" pitchFamily="34" charset="0"/>
              </a:rPr>
              <a:t>Car_id</a:t>
            </a:r>
            <a:r>
              <a:rPr lang="en-CA" sz="2200" b="1" dirty="0">
                <a:latin typeface="Candara" panose="020E0502030303020204" pitchFamily="34" charset="0"/>
              </a:rPr>
              <a:t>, </a:t>
            </a:r>
            <a:r>
              <a:rPr lang="en-CA" sz="2200" b="1" dirty="0" err="1">
                <a:latin typeface="Candara" panose="020E0502030303020204" pitchFamily="34" charset="0"/>
              </a:rPr>
              <a:t>Option_type</a:t>
            </a:r>
            <a:r>
              <a:rPr lang="en-CA" sz="2200" b="1" dirty="0">
                <a:latin typeface="Candara" panose="020E0502030303020204" pitchFamily="34" charset="0"/>
              </a:rPr>
              <a:t>, </a:t>
            </a:r>
            <a:r>
              <a:rPr lang="en-CA" sz="2200" b="1" dirty="0" err="1">
                <a:latin typeface="Candara" panose="020E0502030303020204" pitchFamily="34" charset="0"/>
              </a:rPr>
              <a:t>Option_listprice</a:t>
            </a:r>
            <a:r>
              <a:rPr lang="en-CA" sz="2200" b="1" dirty="0">
                <a:latin typeface="Candara" panose="020E0502030303020204" pitchFamily="34" charset="0"/>
              </a:rPr>
              <a:t>, </a:t>
            </a:r>
            <a:r>
              <a:rPr lang="en-CA" sz="2200" b="1" dirty="0" err="1">
                <a:latin typeface="Candara" panose="020E0502030303020204" pitchFamily="34" charset="0"/>
              </a:rPr>
              <a:t>Sale_date,Option_discountedprice</a:t>
            </a:r>
            <a:r>
              <a:rPr lang="en-CA" sz="2200" b="1" dirty="0">
                <a:latin typeface="Candara" panose="020E0502030303020204" pitchFamily="34" charset="0"/>
              </a:rPr>
              <a:t>) </a:t>
            </a:r>
          </a:p>
          <a:p>
            <a:pPr eaLnBrk="1" hangingPunct="1">
              <a:lnSpc>
                <a:spcPct val="150000"/>
              </a:lnSpc>
            </a:pPr>
            <a:r>
              <a:rPr lang="en-CA" sz="2400" dirty="0" smtClean="0">
                <a:latin typeface="Candara" panose="020E0502030303020204" pitchFamily="34" charset="0"/>
              </a:rPr>
              <a:t>Functional Dependencies:	</a:t>
            </a:r>
          </a:p>
          <a:p>
            <a:pPr lvl="1" eaLnBrk="1" hangingPunct="1">
              <a:lnSpc>
                <a:spcPct val="150000"/>
              </a:lnSpc>
            </a:pPr>
            <a:r>
              <a:rPr lang="en-CA" sz="2200" b="1" dirty="0" err="1" smtClean="0">
                <a:latin typeface="Candara" panose="020E0502030303020204" pitchFamily="34" charset="0"/>
              </a:rPr>
              <a:t>CarID</a:t>
            </a:r>
            <a:r>
              <a:rPr lang="en-CA" sz="2200" b="1" dirty="0" smtClean="0">
                <a:latin typeface="Candara" panose="020E0502030303020204" pitchFamily="34" charset="0"/>
              </a:rPr>
              <a:t> </a:t>
            </a:r>
            <a:r>
              <a:rPr lang="en-CA" sz="2200" b="1" dirty="0">
                <a:latin typeface="Candara" panose="020E0502030303020204" pitchFamily="34" charset="0"/>
              </a:rPr>
              <a:t>→ </a:t>
            </a:r>
            <a:r>
              <a:rPr lang="en-CA" sz="2200" b="1" dirty="0" err="1" smtClean="0">
                <a:latin typeface="Candara" panose="020E0502030303020204" pitchFamily="34" charset="0"/>
              </a:rPr>
              <a:t>Sale_date</a:t>
            </a:r>
            <a:endParaRPr lang="en-CA" sz="2200" b="1" dirty="0">
              <a:latin typeface="Candara" panose="020E0502030303020204" pitchFamily="34" charset="0"/>
            </a:endParaRPr>
          </a:p>
          <a:p>
            <a:pPr lvl="1" eaLnBrk="1" hangingPunct="1">
              <a:lnSpc>
                <a:spcPct val="150000"/>
              </a:lnSpc>
            </a:pPr>
            <a:r>
              <a:rPr lang="en-CA" sz="2200" b="1" dirty="0" err="1" smtClean="0">
                <a:latin typeface="Candara" panose="020E0502030303020204" pitchFamily="34" charset="0"/>
              </a:rPr>
              <a:t>Option_type</a:t>
            </a:r>
            <a:r>
              <a:rPr lang="en-CA" sz="2200" b="1" dirty="0" smtClean="0">
                <a:latin typeface="Candara" panose="020E0502030303020204" pitchFamily="34" charset="0"/>
              </a:rPr>
              <a:t> </a:t>
            </a:r>
            <a:r>
              <a:rPr lang="en-CA" sz="2200" b="1" dirty="0">
                <a:latin typeface="Candara" panose="020E0502030303020204" pitchFamily="34" charset="0"/>
              </a:rPr>
              <a:t>→ </a:t>
            </a:r>
            <a:r>
              <a:rPr lang="en-CA" sz="2200" b="1" dirty="0" err="1" smtClean="0">
                <a:latin typeface="Candara" panose="020E0502030303020204" pitchFamily="34" charset="0"/>
              </a:rPr>
              <a:t>Option_listprice</a:t>
            </a:r>
            <a:endParaRPr lang="en-CA" sz="2200" b="1" dirty="0">
              <a:latin typeface="Candara" panose="020E0502030303020204" pitchFamily="34" charset="0"/>
            </a:endParaRPr>
          </a:p>
          <a:p>
            <a:pPr lvl="1" eaLnBrk="1" hangingPunct="1">
              <a:lnSpc>
                <a:spcPct val="150000"/>
              </a:lnSpc>
            </a:pPr>
            <a:r>
              <a:rPr lang="en-CA" sz="2200" b="1" dirty="0" smtClean="0">
                <a:latin typeface="Candara" panose="020E0502030303020204" pitchFamily="34" charset="0"/>
              </a:rPr>
              <a:t>{</a:t>
            </a:r>
            <a:r>
              <a:rPr lang="en-CA" sz="2200" b="1" dirty="0" err="1" smtClean="0">
                <a:latin typeface="Candara" panose="020E0502030303020204" pitchFamily="34" charset="0"/>
              </a:rPr>
              <a:t>CarID</a:t>
            </a:r>
            <a:r>
              <a:rPr lang="en-CA" sz="2200" b="1" dirty="0">
                <a:latin typeface="Candara" panose="020E0502030303020204" pitchFamily="34" charset="0"/>
              </a:rPr>
              <a:t>, </a:t>
            </a:r>
            <a:r>
              <a:rPr lang="en-CA" sz="2200" b="1" dirty="0" err="1" smtClean="0">
                <a:latin typeface="Candara" panose="020E0502030303020204" pitchFamily="34" charset="0"/>
              </a:rPr>
              <a:t>Option_type</a:t>
            </a:r>
            <a:r>
              <a:rPr lang="en-CA" sz="2200" b="1" dirty="0" smtClean="0">
                <a:latin typeface="Candara" panose="020E0502030303020204" pitchFamily="34" charset="0"/>
              </a:rPr>
              <a:t>}→ </a:t>
            </a:r>
            <a:r>
              <a:rPr lang="en-CA" sz="2200" b="1" dirty="0" err="1" smtClean="0">
                <a:latin typeface="Candara" panose="020E0502030303020204" pitchFamily="34" charset="0"/>
              </a:rPr>
              <a:t>Option_discountedprice</a:t>
            </a:r>
            <a:endParaRPr lang="en-CA" sz="2200" b="1" dirty="0" smtClean="0">
              <a:latin typeface="Candara" panose="020E0502030303020204" pitchFamily="34" charset="0"/>
            </a:endParaRPr>
          </a:p>
          <a:p>
            <a:pPr eaLnBrk="1" hangingPunct="1">
              <a:lnSpc>
                <a:spcPct val="150000"/>
              </a:lnSpc>
            </a:pPr>
            <a:r>
              <a:rPr lang="en-CA" sz="2400" dirty="0" smtClean="0">
                <a:latin typeface="Candara" panose="020E0502030303020204" pitchFamily="34" charset="0"/>
              </a:rPr>
              <a:t>Argue </a:t>
            </a:r>
            <a:r>
              <a:rPr lang="en-CA" sz="2400" dirty="0">
                <a:latin typeface="Candara" panose="020E0502030303020204" pitchFamily="34" charset="0"/>
              </a:rPr>
              <a:t>using the generalized definition of the </a:t>
            </a:r>
            <a:r>
              <a:rPr lang="en-CA" sz="2400" dirty="0" smtClean="0">
                <a:latin typeface="Candara" panose="020E0502030303020204" pitchFamily="34" charset="0"/>
              </a:rPr>
              <a:t>3NF </a:t>
            </a:r>
            <a:r>
              <a:rPr lang="en-CA" sz="2400" dirty="0">
                <a:latin typeface="Candara" panose="020E0502030303020204" pitchFamily="34" charset="0"/>
              </a:rPr>
              <a:t>that this relation is not in 3NF. Then argue from your knowledge of 2NF, why it is not even in 2NF.</a:t>
            </a:r>
            <a:r>
              <a:rPr lang="en-CA" sz="2400" dirty="0" smtClean="0">
                <a:latin typeface="Candara" panose="020E0502030303020204" pitchFamily="34" charset="0"/>
              </a:rPr>
              <a:t> </a:t>
            </a:r>
          </a:p>
        </p:txBody>
      </p:sp>
    </p:spTree>
    <p:extLst>
      <p:ext uri="{BB962C8B-B14F-4D97-AF65-F5344CB8AC3E}">
        <p14:creationId xmlns:p14="http://schemas.microsoft.com/office/powerpoint/2010/main" val="2879001128"/>
      </p:ext>
    </p:extLst>
  </p:cSld>
  <p:clrMapOvr>
    <a:masterClrMapping/>
  </p:clrMapOvr>
  <p:transition spd="med"/>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7" name="Rectangle 3"/>
          <p:cNvSpPr txBox="1">
            <a:spLocks noChangeArrowheads="1"/>
          </p:cNvSpPr>
          <p:nvPr/>
        </p:nvSpPr>
        <p:spPr bwMode="auto">
          <a:xfrm>
            <a:off x="42517" y="639417"/>
            <a:ext cx="9055100" cy="6172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r>
              <a:rPr lang="en-CA" sz="2650" dirty="0">
                <a:latin typeface="Candara" panose="020E0502030303020204" pitchFamily="34" charset="0"/>
              </a:rPr>
              <a:t>Consider the following relation</a:t>
            </a:r>
            <a:r>
              <a:rPr lang="en-CA" sz="2650" dirty="0" smtClean="0">
                <a:latin typeface="Candara" panose="020E0502030303020204" pitchFamily="34" charset="0"/>
              </a:rPr>
              <a:t>:</a:t>
            </a:r>
          </a:p>
          <a:p>
            <a:pPr lvl="1" eaLnBrk="1" hangingPunct="1"/>
            <a:r>
              <a:rPr lang="en-CA" sz="2650" dirty="0" smtClean="0">
                <a:latin typeface="Candara" panose="020E0502030303020204" pitchFamily="34" charset="0"/>
              </a:rPr>
              <a:t>R </a:t>
            </a:r>
            <a:r>
              <a:rPr lang="en-CA" sz="2650" dirty="0">
                <a:latin typeface="Candara" panose="020E0502030303020204" pitchFamily="34" charset="0"/>
              </a:rPr>
              <a:t>(Doctor#, Patient#, Date, Diagnosis, </a:t>
            </a:r>
            <a:r>
              <a:rPr lang="en-CA" sz="2650" dirty="0" err="1">
                <a:latin typeface="Candara" panose="020E0502030303020204" pitchFamily="34" charset="0"/>
              </a:rPr>
              <a:t>Treat_code</a:t>
            </a:r>
            <a:r>
              <a:rPr lang="en-CA" sz="2650" dirty="0">
                <a:latin typeface="Candara" panose="020E0502030303020204" pitchFamily="34" charset="0"/>
              </a:rPr>
              <a:t>, Charge)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In </a:t>
            </a:r>
            <a:r>
              <a:rPr lang="en-CA" sz="2650" dirty="0">
                <a:latin typeface="Candara" panose="020E0502030303020204" pitchFamily="34" charset="0"/>
              </a:rPr>
              <a:t>the above relation, a tuple describes a visit of a patient to a doctor along with a treatment code and daily charge.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Assume </a:t>
            </a:r>
            <a:r>
              <a:rPr lang="en-CA" sz="2650" dirty="0">
                <a:latin typeface="Candara" panose="020E0502030303020204" pitchFamily="34" charset="0"/>
              </a:rPr>
              <a:t>that diagnosis is determined (uniquely) for each patient by a doctor.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Assume </a:t>
            </a:r>
            <a:r>
              <a:rPr lang="en-CA" sz="2650" dirty="0">
                <a:latin typeface="Candara" panose="020E0502030303020204" pitchFamily="34" charset="0"/>
              </a:rPr>
              <a:t>that each treatment code has a fixed charge (regardless of patient).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Is </a:t>
            </a:r>
            <a:r>
              <a:rPr lang="en-CA" sz="2650" dirty="0">
                <a:latin typeface="Candara" panose="020E0502030303020204" pitchFamily="34" charset="0"/>
              </a:rPr>
              <a:t>this relation in 2NF?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Justify </a:t>
            </a:r>
            <a:r>
              <a:rPr lang="en-CA" sz="2650" dirty="0">
                <a:latin typeface="Candara" panose="020E0502030303020204" pitchFamily="34" charset="0"/>
              </a:rPr>
              <a:t>your answer and decompose if necessary. </a:t>
            </a:r>
            <a:endParaRPr lang="en-CA" sz="2650" dirty="0" smtClean="0">
              <a:latin typeface="Candara" panose="020E0502030303020204" pitchFamily="34" charset="0"/>
            </a:endParaRPr>
          </a:p>
          <a:p>
            <a:pPr lvl="1" eaLnBrk="1" hangingPunct="1"/>
            <a:r>
              <a:rPr lang="en-CA" sz="2650" dirty="0" smtClean="0">
                <a:latin typeface="Candara" panose="020E0502030303020204" pitchFamily="34" charset="0"/>
              </a:rPr>
              <a:t>Then </a:t>
            </a:r>
            <a:r>
              <a:rPr lang="en-CA" sz="2650" dirty="0">
                <a:latin typeface="Candara" panose="020E0502030303020204" pitchFamily="34" charset="0"/>
              </a:rPr>
              <a:t>argue whether further </a:t>
            </a:r>
            <a:r>
              <a:rPr lang="en-CA" sz="2650" dirty="0" smtClean="0">
                <a:latin typeface="Candara" panose="020E0502030303020204" pitchFamily="34" charset="0"/>
              </a:rPr>
              <a:t>normalization </a:t>
            </a:r>
            <a:r>
              <a:rPr lang="en-CA" sz="2650" dirty="0">
                <a:latin typeface="Candara" panose="020E0502030303020204" pitchFamily="34" charset="0"/>
              </a:rPr>
              <a:t>to 3NF is necessary, and if so, perform it.</a:t>
            </a:r>
            <a:endParaRPr lang="en-US" sz="2650" dirty="0">
              <a:latin typeface="Candara" panose="020E0502030303020204" pitchFamily="34" charset="0"/>
            </a:endParaRPr>
          </a:p>
        </p:txBody>
      </p:sp>
    </p:spTree>
    <p:extLst>
      <p:ext uri="{BB962C8B-B14F-4D97-AF65-F5344CB8AC3E}">
        <p14:creationId xmlns:p14="http://schemas.microsoft.com/office/powerpoint/2010/main" val="505719987"/>
      </p:ext>
    </p:extLst>
  </p:cSld>
  <p:clrMapOvr>
    <a:masterClrMapping/>
  </p:clrMapOvr>
  <p:transition spd="med"/>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12700" y="643282"/>
            <a:ext cx="9131299" cy="446709"/>
          </a:xfrm>
        </p:spPr>
        <p:txBody>
          <a:bodyPr/>
          <a:lstStyle/>
          <a:p>
            <a:pPr eaLnBrk="1" hangingPunct="1"/>
            <a:r>
              <a:rPr lang="en-US" sz="2400" dirty="0"/>
              <a:t>Consider the following relation</a:t>
            </a:r>
            <a:r>
              <a:rPr lang="en-US" sz="2400" dirty="0" smtClean="0"/>
              <a:t>:</a:t>
            </a:r>
            <a:br>
              <a:rPr lang="en-US" sz="2400" dirty="0" smtClean="0"/>
            </a:br>
            <a:endParaRPr lang="en-US" sz="2400" dirty="0" smtClean="0"/>
          </a:p>
          <a:p>
            <a:pPr eaLnBrk="1" hangingPunct="1"/>
            <a:endParaRPr lang="en-US" sz="2400" dirty="0" smtClean="0"/>
          </a:p>
          <a:p>
            <a:pPr eaLnBrk="1" hangingPunct="1"/>
            <a:endParaRPr lang="en-US" sz="2400" dirty="0"/>
          </a:p>
          <a:p>
            <a:pPr eaLnBrk="1" hangingPunct="1"/>
            <a:endParaRPr lang="en-US" sz="2400" dirty="0" smtClean="0"/>
          </a:p>
        </p:txBody>
      </p:sp>
      <p:graphicFrame>
        <p:nvGraphicFramePr>
          <p:cNvPr id="2" name="Table 1"/>
          <p:cNvGraphicFramePr>
            <a:graphicFrameLocks noGrp="1"/>
          </p:cNvGraphicFramePr>
          <p:nvPr>
            <p:extLst>
              <p:ext uri="{D42A27DB-BD31-4B8C-83A1-F6EECF244321}">
                <p14:modId xmlns:p14="http://schemas.microsoft.com/office/powerpoint/2010/main" val="2866214872"/>
              </p:ext>
            </p:extLst>
          </p:nvPr>
        </p:nvGraphicFramePr>
        <p:xfrm>
          <a:off x="506897" y="1172820"/>
          <a:ext cx="4065104" cy="3200400"/>
        </p:xfrm>
        <a:graphic>
          <a:graphicData uri="http://schemas.openxmlformats.org/drawingml/2006/table">
            <a:tbl>
              <a:tblPr firstRow="1" bandRow="1">
                <a:tableStyleId>{5C22544A-7EE6-4342-B048-85BDC9FD1C3A}</a:tableStyleId>
              </a:tblPr>
              <a:tblGrid>
                <a:gridCol w="728203">
                  <a:extLst>
                    <a:ext uri="{9D8B030D-6E8A-4147-A177-3AD203B41FA5}">
                      <a16:colId xmlns:a16="http://schemas.microsoft.com/office/drawing/2014/main" val="2160223547"/>
                    </a:ext>
                  </a:extLst>
                </a:gridCol>
                <a:gridCol w="1026739">
                  <a:extLst>
                    <a:ext uri="{9D8B030D-6E8A-4147-A177-3AD203B41FA5}">
                      <a16:colId xmlns:a16="http://schemas.microsoft.com/office/drawing/2014/main" val="3014702877"/>
                    </a:ext>
                  </a:extLst>
                </a:gridCol>
                <a:gridCol w="834225">
                  <a:extLst>
                    <a:ext uri="{9D8B030D-6E8A-4147-A177-3AD203B41FA5}">
                      <a16:colId xmlns:a16="http://schemas.microsoft.com/office/drawing/2014/main" val="2685081736"/>
                    </a:ext>
                  </a:extLst>
                </a:gridCol>
                <a:gridCol w="1475937">
                  <a:extLst>
                    <a:ext uri="{9D8B030D-6E8A-4147-A177-3AD203B41FA5}">
                      <a16:colId xmlns:a16="http://schemas.microsoft.com/office/drawing/2014/main" val="566594165"/>
                    </a:ext>
                  </a:extLst>
                </a:gridCol>
              </a:tblGrid>
              <a:tr h="370840">
                <a:tc>
                  <a:txBody>
                    <a:bodyPr/>
                    <a:lstStyle/>
                    <a:p>
                      <a:pPr algn="ctr"/>
                      <a:r>
                        <a:rPr lang="en-US" sz="2400" dirty="0" smtClean="0">
                          <a:solidFill>
                            <a:schemeClr val="tx1"/>
                          </a:solidFill>
                        </a:rPr>
                        <a:t>A</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TUPLE#</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69388188"/>
                  </a:ext>
                </a:extLst>
              </a:tr>
              <a:tr h="370840">
                <a:tc>
                  <a:txBody>
                    <a:bodyPr/>
                    <a:lstStyle/>
                    <a:p>
                      <a:pPr algn="ctr"/>
                      <a:r>
                        <a:rPr lang="en-US" sz="2400" dirty="0" smtClean="0"/>
                        <a:t>10</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t>b1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05651546"/>
                  </a:ext>
                </a:extLst>
              </a:tr>
              <a:tr h="370840">
                <a:tc>
                  <a:txBody>
                    <a:bodyPr/>
                    <a:lstStyle/>
                    <a:p>
                      <a:pPr algn="ctr"/>
                      <a:r>
                        <a:rPr lang="en-US" sz="2400" dirty="0" smtClean="0">
                          <a:solidFill>
                            <a:schemeClr val="tx1"/>
                          </a:solidFill>
                        </a:rPr>
                        <a:t>10</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6025304"/>
                  </a:ext>
                </a:extLst>
              </a:tr>
              <a:tr h="370840">
                <a:tc>
                  <a:txBody>
                    <a:bodyPr/>
                    <a:lstStyle/>
                    <a:p>
                      <a:pPr algn="ctr"/>
                      <a:r>
                        <a:rPr lang="en-US" sz="2400" dirty="0" smtClean="0">
                          <a:solidFill>
                            <a:schemeClr val="tx1"/>
                          </a:solidFill>
                        </a:rPr>
                        <a:t>11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686535"/>
                  </a:ext>
                </a:extLst>
              </a:tr>
              <a:tr h="370840">
                <a:tc>
                  <a:txBody>
                    <a:bodyPr/>
                    <a:lstStyle/>
                    <a:p>
                      <a:pPr algn="ctr"/>
                      <a:r>
                        <a:rPr lang="en-US" sz="2400" dirty="0" smtClean="0">
                          <a:solidFill>
                            <a:schemeClr val="tx1"/>
                          </a:solidFill>
                        </a:rPr>
                        <a:t>12</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2665189"/>
                  </a:ext>
                </a:extLst>
              </a:tr>
              <a:tr h="370840">
                <a:tc>
                  <a:txBody>
                    <a:bodyPr/>
                    <a:lstStyle/>
                    <a:p>
                      <a:pPr algn="ctr"/>
                      <a:r>
                        <a:rPr lang="en-US" sz="2400" dirty="0" smtClean="0">
                          <a:solidFill>
                            <a:schemeClr val="tx1"/>
                          </a:solidFill>
                        </a:rPr>
                        <a:t>13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5</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2199890"/>
                  </a:ext>
                </a:extLst>
              </a:tr>
              <a:tr h="370840">
                <a:tc>
                  <a:txBody>
                    <a:bodyPr/>
                    <a:lstStyle/>
                    <a:p>
                      <a:pPr algn="ctr"/>
                      <a:r>
                        <a:rPr lang="en-US" sz="2400" dirty="0" smtClean="0">
                          <a:solidFill>
                            <a:schemeClr val="tx1"/>
                          </a:solidFill>
                        </a:rPr>
                        <a:t>14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b3</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C4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6</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7910483"/>
                  </a:ext>
                </a:extLst>
              </a:tr>
            </a:tbl>
          </a:graphicData>
        </a:graphic>
      </p:graphicFrame>
      <p:sp>
        <p:nvSpPr>
          <p:cNvPr id="5" name="Rectangle 3"/>
          <p:cNvSpPr txBox="1">
            <a:spLocks noChangeArrowheads="1"/>
          </p:cNvSpPr>
          <p:nvPr/>
        </p:nvSpPr>
        <p:spPr bwMode="auto">
          <a:xfrm>
            <a:off x="4838700" y="1600200"/>
            <a:ext cx="4076700" cy="2494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pPr>
            <a:r>
              <a:rPr lang="en-CA" sz="2400" dirty="0" smtClean="0">
                <a:latin typeface="Candara" panose="020E0502030303020204" pitchFamily="34" charset="0"/>
              </a:rPr>
              <a:t>Does this relation </a:t>
            </a:r>
            <a:r>
              <a:rPr lang="en-CA" sz="2400" dirty="0">
                <a:latin typeface="Candara" panose="020E0502030303020204" pitchFamily="34" charset="0"/>
              </a:rPr>
              <a:t>have a potential candidate key? If it does, what is it? If it does not, why not?</a:t>
            </a: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p:txBody>
      </p:sp>
      <p:sp>
        <p:nvSpPr>
          <p:cNvPr id="6" name="Rectangle 3"/>
          <p:cNvSpPr txBox="1">
            <a:spLocks noChangeArrowheads="1"/>
          </p:cNvSpPr>
          <p:nvPr/>
        </p:nvSpPr>
        <p:spPr bwMode="auto">
          <a:xfrm>
            <a:off x="384313" y="4373220"/>
            <a:ext cx="8763000" cy="2408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pPr>
            <a:r>
              <a:rPr lang="en-CA" sz="2400" dirty="0" smtClean="0">
                <a:latin typeface="Candara" panose="020E0502030303020204" pitchFamily="34" charset="0"/>
              </a:rPr>
              <a:t>Which </a:t>
            </a:r>
            <a:r>
              <a:rPr lang="en-CA" sz="2400" dirty="0">
                <a:latin typeface="Candara" panose="020E0502030303020204" pitchFamily="34" charset="0"/>
              </a:rPr>
              <a:t>of the following </a:t>
            </a:r>
            <a:r>
              <a:rPr lang="en-CA" sz="2400" dirty="0" smtClean="0">
                <a:latin typeface="Candara" panose="020E0502030303020204" pitchFamily="34" charset="0"/>
              </a:rPr>
              <a:t>dependencies </a:t>
            </a:r>
            <a:r>
              <a:rPr lang="en-CA" sz="2400" dirty="0">
                <a:latin typeface="Candara" panose="020E0502030303020204" pitchFamily="34" charset="0"/>
              </a:rPr>
              <a:t>may hold in the above relation? If the dependency cannot hold, explain why by specifying the tuples that cause the violation</a:t>
            </a:r>
            <a:r>
              <a:rPr lang="en-CA" sz="2400" dirty="0" smtClean="0">
                <a:latin typeface="Candara" panose="020E0502030303020204" pitchFamily="34" charset="0"/>
              </a:rPr>
              <a:t>.</a:t>
            </a:r>
            <a:br>
              <a:rPr lang="en-CA" sz="2400" dirty="0" smtClean="0">
                <a:latin typeface="Candara" panose="020E0502030303020204" pitchFamily="34" charset="0"/>
              </a:rPr>
            </a:br>
            <a:r>
              <a:rPr lang="en-CA" sz="2400" b="1" dirty="0" err="1" smtClean="0">
                <a:latin typeface="Candara" panose="020E0502030303020204" pitchFamily="34" charset="0"/>
              </a:rPr>
              <a:t>i</a:t>
            </a:r>
            <a:r>
              <a:rPr lang="en-CA" sz="2400" dirty="0">
                <a:latin typeface="Candara" panose="020E0502030303020204" pitchFamily="34" charset="0"/>
              </a:rPr>
              <a:t>. A → B, </a:t>
            </a:r>
            <a:r>
              <a:rPr lang="en-CA" sz="2400" dirty="0" smtClean="0">
                <a:latin typeface="Candara" panose="020E0502030303020204" pitchFamily="34" charset="0"/>
              </a:rPr>
              <a:t>  </a:t>
            </a:r>
            <a:r>
              <a:rPr lang="en-CA" sz="2400" b="1" dirty="0" smtClean="0">
                <a:latin typeface="Candara" panose="020E0502030303020204" pitchFamily="34" charset="0"/>
              </a:rPr>
              <a:t>ii</a:t>
            </a:r>
            <a:r>
              <a:rPr lang="en-CA" sz="2400" dirty="0">
                <a:latin typeface="Candara" panose="020E0502030303020204" pitchFamily="34" charset="0"/>
              </a:rPr>
              <a:t>. B → C, </a:t>
            </a:r>
            <a:r>
              <a:rPr lang="en-CA" sz="2400" dirty="0" smtClean="0">
                <a:latin typeface="Candara" panose="020E0502030303020204" pitchFamily="34" charset="0"/>
              </a:rPr>
              <a:t>  </a:t>
            </a:r>
            <a:r>
              <a:rPr lang="en-CA" sz="2400" b="1" dirty="0" smtClean="0">
                <a:latin typeface="Candara" panose="020E0502030303020204" pitchFamily="34" charset="0"/>
              </a:rPr>
              <a:t>iii</a:t>
            </a:r>
            <a:r>
              <a:rPr lang="en-CA" sz="2400" dirty="0">
                <a:latin typeface="Candara" panose="020E0502030303020204" pitchFamily="34" charset="0"/>
              </a:rPr>
              <a:t>. C → B, </a:t>
            </a:r>
            <a:r>
              <a:rPr lang="en-CA" sz="2400" dirty="0" smtClean="0">
                <a:latin typeface="Candara" panose="020E0502030303020204" pitchFamily="34" charset="0"/>
              </a:rPr>
              <a:t>   </a:t>
            </a:r>
            <a:r>
              <a:rPr lang="en-CA" sz="2400" b="1" dirty="0" smtClean="0">
                <a:latin typeface="Candara" panose="020E0502030303020204" pitchFamily="34" charset="0"/>
              </a:rPr>
              <a:t>iv</a:t>
            </a:r>
            <a:r>
              <a:rPr lang="en-CA" sz="2400" dirty="0">
                <a:latin typeface="Candara" panose="020E0502030303020204" pitchFamily="34" charset="0"/>
              </a:rPr>
              <a:t>. B → A, </a:t>
            </a:r>
            <a:r>
              <a:rPr lang="en-CA" sz="2400" dirty="0" smtClean="0">
                <a:latin typeface="Candara" panose="020E0502030303020204" pitchFamily="34" charset="0"/>
              </a:rPr>
              <a:t>  </a:t>
            </a:r>
            <a:r>
              <a:rPr lang="en-CA" sz="2400" b="1" dirty="0" smtClean="0">
                <a:latin typeface="Candara" panose="020E0502030303020204" pitchFamily="34" charset="0"/>
              </a:rPr>
              <a:t>v</a:t>
            </a:r>
            <a:r>
              <a:rPr lang="en-CA" sz="2400" dirty="0">
                <a:latin typeface="Candara" panose="020E0502030303020204" pitchFamily="34" charset="0"/>
              </a:rPr>
              <a:t>. C → A</a:t>
            </a: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a:p>
            <a:pPr eaLnBrk="1" hangingPunct="1">
              <a:lnSpc>
                <a:spcPct val="150000"/>
              </a:lnSpc>
            </a:pPr>
            <a:endParaRPr lang="en-US" sz="2400" kern="0" dirty="0" smtClean="0">
              <a:latin typeface="Candara" panose="020E0502030303020204" pitchFamily="34" charset="0"/>
            </a:endParaRPr>
          </a:p>
        </p:txBody>
      </p:sp>
    </p:spTree>
    <p:extLst>
      <p:ext uri="{BB962C8B-B14F-4D97-AF65-F5344CB8AC3E}">
        <p14:creationId xmlns:p14="http://schemas.microsoft.com/office/powerpoint/2010/main" val="2609395110"/>
      </p:ext>
    </p:extLst>
  </p:cSld>
  <p:clrMapOvr>
    <a:masterClrMapping/>
  </p:clrMapOvr>
  <p:transition spd="med"/>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1"/>
            <a:ext cx="9144000" cy="609600"/>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49144" y="649357"/>
            <a:ext cx="9025282" cy="6168886"/>
          </a:xfrm>
        </p:spPr>
        <p:txBody>
          <a:bodyPr/>
          <a:lstStyle/>
          <a:p>
            <a:pPr eaLnBrk="1" hangingPunct="1">
              <a:lnSpc>
                <a:spcPct val="150000"/>
              </a:lnSpc>
            </a:pPr>
            <a:r>
              <a:rPr lang="en-US" sz="2400" dirty="0">
                <a:latin typeface="Candara" panose="020E0502030303020204" pitchFamily="34" charset="0"/>
              </a:rPr>
              <a:t>Consider the universal relation R = {A, B, C, D, E, F, G, H, I, J} and the set of functional dependencies </a:t>
            </a:r>
            <a:r>
              <a:rPr lang="en-US" sz="2400" dirty="0" smtClean="0">
                <a:latin typeface="Candara" panose="020E0502030303020204" pitchFamily="34" charset="0"/>
              </a:rPr>
              <a:t/>
            </a:r>
            <a:br>
              <a:rPr lang="en-US" sz="2400" dirty="0" smtClean="0">
                <a:latin typeface="Candara" panose="020E0502030303020204" pitchFamily="34" charset="0"/>
              </a:rPr>
            </a:br>
            <a:r>
              <a:rPr lang="en-US" sz="2400" dirty="0" smtClean="0">
                <a:latin typeface="Candara" panose="020E0502030303020204" pitchFamily="34" charset="0"/>
              </a:rPr>
              <a:t>F </a:t>
            </a:r>
            <a:r>
              <a:rPr lang="en-US" sz="2400" dirty="0">
                <a:latin typeface="Candara" panose="020E0502030303020204" pitchFamily="34" charset="0"/>
              </a:rPr>
              <a:t>= {{A, B}→{C}, {A}→{D, E}, {B}→{F}, {F}→{G, H}, {D}→{I, J}}. What is the key for R? Decompose R into 2NF and then 3NF relations</a:t>
            </a:r>
            <a:r>
              <a:rPr lang="en-US" sz="2400" dirty="0" smtClean="0">
                <a:latin typeface="Candara" panose="020E0502030303020204" pitchFamily="34" charset="0"/>
              </a:rPr>
              <a:t>.</a:t>
            </a:r>
          </a:p>
          <a:p>
            <a:pPr lvl="1" eaLnBrk="1" hangingPunct="1">
              <a:lnSpc>
                <a:spcPct val="150000"/>
              </a:lnSpc>
            </a:pPr>
            <a:r>
              <a:rPr lang="en-US" dirty="0">
                <a:latin typeface="Candara" panose="020E0502030303020204" pitchFamily="34" charset="0"/>
              </a:rPr>
              <a:t>Repeat </a:t>
            </a:r>
            <a:r>
              <a:rPr lang="en-US" dirty="0" smtClean="0">
                <a:latin typeface="Candara" panose="020E0502030303020204" pitchFamily="34" charset="0"/>
              </a:rPr>
              <a:t>it for </a:t>
            </a:r>
            <a:r>
              <a:rPr lang="en-US" dirty="0">
                <a:latin typeface="Candara" panose="020E0502030303020204" pitchFamily="34" charset="0"/>
              </a:rPr>
              <a:t>the following different set of functional </a:t>
            </a:r>
            <a:r>
              <a:rPr lang="en-US" dirty="0" smtClean="0">
                <a:latin typeface="Candara" panose="020E0502030303020204" pitchFamily="34" charset="0"/>
              </a:rPr>
              <a:t>dependencies </a:t>
            </a:r>
            <a:br>
              <a:rPr lang="en-US" dirty="0" smtClean="0">
                <a:latin typeface="Candara" panose="020E0502030303020204" pitchFamily="34" charset="0"/>
              </a:rPr>
            </a:br>
            <a:r>
              <a:rPr lang="en-US" dirty="0" smtClean="0">
                <a:latin typeface="Candara" panose="020E0502030303020204" pitchFamily="34" charset="0"/>
              </a:rPr>
              <a:t>G</a:t>
            </a:r>
            <a:r>
              <a:rPr lang="en-US" dirty="0">
                <a:latin typeface="Candara" panose="020E0502030303020204" pitchFamily="34" charset="0"/>
              </a:rPr>
              <a:t>= {{A, B}→{C}, {B, D}→{E, F}, {A, D}→{G, H}, {A}→{I}, {H}→{J}}.</a:t>
            </a:r>
            <a:endParaRPr lang="en-US" altLang="en-US" sz="3000" dirty="0" smtClean="0">
              <a:latin typeface="Candara" panose="020E0502030303020204" pitchFamily="34" charset="0"/>
            </a:endParaRPr>
          </a:p>
        </p:txBody>
      </p:sp>
    </p:spTree>
    <p:extLst>
      <p:ext uri="{BB962C8B-B14F-4D97-AF65-F5344CB8AC3E}">
        <p14:creationId xmlns:p14="http://schemas.microsoft.com/office/powerpoint/2010/main" val="3177027032"/>
      </p:ext>
    </p:extLst>
  </p:cSld>
  <p:clrMapOvr>
    <a:masterClrMapping/>
  </p:clrMapOvr>
  <p:transition spd="med"/>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685799"/>
          </a:xfrm>
        </p:spPr>
        <p:txBody>
          <a:bodyPr/>
          <a:lstStyle/>
          <a:p>
            <a:pPr eaLnBrk="1" hangingPunct="1"/>
            <a:r>
              <a:rPr lang="en-US" altLang="en-US" sz="3200" b="1" dirty="0" smtClean="0">
                <a:effectLst>
                  <a:outerShdw blurRad="38100" dist="38100" dir="2700000" algn="tl">
                    <a:srgbClr val="000000">
                      <a:alpha val="43137"/>
                    </a:srgbClr>
                  </a:outerShdw>
                </a:effectLst>
              </a:rPr>
              <a:t>Exercises</a:t>
            </a:r>
          </a:p>
        </p:txBody>
      </p:sp>
      <p:sp>
        <p:nvSpPr>
          <p:cNvPr id="131075" name="Rectangle 3"/>
          <p:cNvSpPr>
            <a:spLocks noGrp="1" noChangeArrowheads="1"/>
          </p:cNvSpPr>
          <p:nvPr>
            <p:ph idx="1"/>
          </p:nvPr>
        </p:nvSpPr>
        <p:spPr>
          <a:xfrm>
            <a:off x="42518" y="838200"/>
            <a:ext cx="9055100" cy="5181600"/>
          </a:xfrm>
        </p:spPr>
        <p:txBody>
          <a:bodyPr/>
          <a:lstStyle/>
          <a:p>
            <a:pPr eaLnBrk="1" hangingPunct="1">
              <a:lnSpc>
                <a:spcPct val="150000"/>
              </a:lnSpc>
            </a:pPr>
            <a:r>
              <a:rPr lang="en-CA" sz="3200" dirty="0"/>
              <a:t>Consider a relation R(A, B, C, D, E) with the following dependencies</a:t>
            </a:r>
            <a:r>
              <a:rPr lang="en-CA" sz="3200" dirty="0" smtClean="0"/>
              <a:t>: </a:t>
            </a:r>
          </a:p>
          <a:p>
            <a:pPr lvl="1" eaLnBrk="1" hangingPunct="1">
              <a:lnSpc>
                <a:spcPct val="200000"/>
              </a:lnSpc>
            </a:pPr>
            <a:r>
              <a:rPr lang="en-CA" sz="2800" b="1" dirty="0" smtClean="0"/>
              <a:t>AB </a:t>
            </a:r>
            <a:r>
              <a:rPr lang="en-CA" sz="2800" b="1" dirty="0"/>
              <a:t>→ C, CD → E, DE → </a:t>
            </a:r>
            <a:r>
              <a:rPr lang="en-CA" sz="2800" b="1" dirty="0" smtClean="0"/>
              <a:t>B</a:t>
            </a:r>
          </a:p>
          <a:p>
            <a:pPr eaLnBrk="1" hangingPunct="1">
              <a:lnSpc>
                <a:spcPct val="200000"/>
              </a:lnSpc>
            </a:pPr>
            <a:r>
              <a:rPr lang="en-CA" sz="3200" dirty="0">
                <a:latin typeface="Candara" panose="020E0502030303020204" pitchFamily="34" charset="0"/>
              </a:rPr>
              <a:t>Is AB a candidate key of this relation? </a:t>
            </a:r>
          </a:p>
          <a:p>
            <a:pPr eaLnBrk="1" hangingPunct="1">
              <a:lnSpc>
                <a:spcPct val="200000"/>
              </a:lnSpc>
            </a:pPr>
            <a:r>
              <a:rPr lang="en-CA" sz="3200" dirty="0">
                <a:latin typeface="Candara" panose="020E0502030303020204" pitchFamily="34" charset="0"/>
              </a:rPr>
              <a:t>If not, is ABD? Explain your answer.</a:t>
            </a:r>
            <a:endParaRPr lang="en-US" dirty="0">
              <a:latin typeface="Candara" panose="020E0502030303020204" pitchFamily="34" charset="0"/>
            </a:endParaRPr>
          </a:p>
          <a:p>
            <a:pPr lvl="1" eaLnBrk="1" hangingPunct="1">
              <a:lnSpc>
                <a:spcPct val="200000"/>
              </a:lnSpc>
            </a:pPr>
            <a:endParaRPr lang="en-US" sz="2800" dirty="0"/>
          </a:p>
          <a:p>
            <a:pPr eaLnBrk="1" hangingPunct="1"/>
            <a:endParaRPr lang="en-US" sz="3200" dirty="0" smtClean="0"/>
          </a:p>
        </p:txBody>
      </p:sp>
    </p:spTree>
    <p:extLst>
      <p:ext uri="{BB962C8B-B14F-4D97-AF65-F5344CB8AC3E}">
        <p14:creationId xmlns:p14="http://schemas.microsoft.com/office/powerpoint/2010/main" val="3319117323"/>
      </p:ext>
    </p:extLst>
  </p:cSld>
  <p:clrMapOvr>
    <a:masterClrMapping/>
  </p:clrMapOvr>
  <p:transition spd="med"/>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685799"/>
          </a:xfrm>
        </p:spPr>
        <p:txBody>
          <a:bodyPr/>
          <a:lstStyle/>
          <a:p>
            <a:pPr eaLnBrk="1" hangingPunct="1"/>
            <a:r>
              <a:rPr lang="en-US" altLang="en-US" sz="3200" b="1" dirty="0" smtClean="0">
                <a:effectLst>
                  <a:outerShdw blurRad="38100" dist="38100" dir="2700000" algn="tl">
                    <a:srgbClr val="000000">
                      <a:alpha val="43137"/>
                    </a:srgbClr>
                  </a:outerShdw>
                </a:effectLst>
              </a:rPr>
              <a:t>QUIZ: </a:t>
            </a:r>
            <a:r>
              <a:rPr lang="en-US" sz="3200" dirty="0"/>
              <a:t>Find the highest normal </a:t>
            </a:r>
            <a:r>
              <a:rPr lang="en-US" sz="3200" dirty="0" smtClean="0"/>
              <a:t>form</a:t>
            </a:r>
            <a:endParaRPr lang="en-US" altLang="en-US" sz="3200" b="1" dirty="0" smtClean="0">
              <a:effectLst>
                <a:outerShdw blurRad="38100" dist="38100" dir="2700000" algn="tl">
                  <a:srgbClr val="000000">
                    <a:alpha val="43137"/>
                  </a:srgbClr>
                </a:outerShdw>
              </a:effectLst>
            </a:endParaRPr>
          </a:p>
        </p:txBody>
      </p:sp>
      <p:sp>
        <p:nvSpPr>
          <p:cNvPr id="4" name="Rectangle 3"/>
          <p:cNvSpPr txBox="1">
            <a:spLocks noChangeArrowheads="1"/>
          </p:cNvSpPr>
          <p:nvPr/>
        </p:nvSpPr>
        <p:spPr bwMode="auto">
          <a:xfrm>
            <a:off x="17780" y="873762"/>
            <a:ext cx="9055100" cy="1005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514350" indent="-457200" eaLnBrk="1" hangingPunct="1">
              <a:buFont typeface="Wingdings" panose="05000000000000000000" pitchFamily="2" charset="2"/>
              <a:buChar char="Ø"/>
            </a:pPr>
            <a:r>
              <a:rPr lang="en-US" kern="0" dirty="0" smtClean="0"/>
              <a:t>R(A,B,C) </a:t>
            </a:r>
            <a:r>
              <a:rPr lang="en-US" kern="0" dirty="0" smtClean="0">
                <a:solidFill>
                  <a:schemeClr val="tx1">
                    <a:lumMod val="65000"/>
                    <a:lumOff val="35000"/>
                  </a:schemeClr>
                </a:solidFill>
              </a:rPr>
              <a:t>FD(A</a:t>
            </a:r>
            <a:r>
              <a:rPr lang="en-US" kern="0" dirty="0" smtClean="0">
                <a:solidFill>
                  <a:schemeClr val="tx1">
                    <a:lumMod val="65000"/>
                    <a:lumOff val="35000"/>
                  </a:schemeClr>
                </a:solidFill>
                <a:sym typeface="Wingdings" panose="05000000000000000000" pitchFamily="2" charset="2"/>
              </a:rPr>
              <a:t>B, BAC) </a:t>
            </a:r>
            <a:br>
              <a:rPr lang="en-US" kern="0" dirty="0" smtClean="0">
                <a:solidFill>
                  <a:schemeClr val="tx1">
                    <a:lumMod val="65000"/>
                    <a:lumOff val="35000"/>
                  </a:schemeClr>
                </a:solidFill>
                <a:sym typeface="Wingdings" panose="05000000000000000000" pitchFamily="2" charset="2"/>
              </a:rPr>
            </a:br>
            <a:r>
              <a:rPr lang="en-US" b="1" kern="0" dirty="0" smtClean="0">
                <a:solidFill>
                  <a:srgbClr val="00B050"/>
                </a:solidFill>
                <a:effectLst>
                  <a:outerShdw blurRad="38100" dist="38100" dir="2700000" algn="tl">
                    <a:srgbClr val="000000">
                      <a:alpha val="43137"/>
                    </a:srgbClr>
                  </a:outerShdw>
                </a:effectLst>
                <a:sym typeface="Wingdings" panose="05000000000000000000" pitchFamily="2" charset="2"/>
              </a:rPr>
              <a:t>CK: A, B</a:t>
            </a:r>
            <a:endParaRPr lang="en-US" b="1" kern="0" dirty="0" smtClean="0">
              <a:solidFill>
                <a:srgbClr val="00B050"/>
              </a:solidFill>
              <a:effectLst>
                <a:outerShdw blurRad="38100" dist="38100" dir="2700000" algn="tl">
                  <a:srgbClr val="000000">
                    <a:alpha val="43137"/>
                  </a:srgbClr>
                </a:outerShdw>
              </a:effectLst>
            </a:endParaRPr>
          </a:p>
          <a:p>
            <a:pPr eaLnBrk="1" hangingPunct="1">
              <a:buFont typeface="Wingdings" panose="05000000000000000000" pitchFamily="2" charset="2"/>
              <a:buChar char="Ø"/>
            </a:pPr>
            <a:endParaRPr lang="en-US" kern="0" dirty="0" smtClean="0"/>
          </a:p>
        </p:txBody>
      </p:sp>
      <p:sp>
        <p:nvSpPr>
          <p:cNvPr id="5" name="Rectangle 3"/>
          <p:cNvSpPr txBox="1">
            <a:spLocks noChangeArrowheads="1"/>
          </p:cNvSpPr>
          <p:nvPr/>
        </p:nvSpPr>
        <p:spPr bwMode="auto">
          <a:xfrm>
            <a:off x="17780" y="5745482"/>
            <a:ext cx="9055100" cy="960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514350" indent="-457200" eaLnBrk="1" hangingPunct="1">
              <a:buFont typeface="Wingdings" panose="05000000000000000000" pitchFamily="2" charset="2"/>
              <a:buChar char="Ø"/>
            </a:pPr>
            <a:r>
              <a:rPr lang="en-US" kern="0" dirty="0" smtClean="0"/>
              <a:t>R(A,B,C, D,E) </a:t>
            </a:r>
            <a:r>
              <a:rPr lang="en-US" kern="0" dirty="0" smtClean="0">
                <a:solidFill>
                  <a:schemeClr val="tx1">
                    <a:lumMod val="65000"/>
                    <a:lumOff val="35000"/>
                  </a:schemeClr>
                </a:solidFill>
              </a:rPr>
              <a:t>FD(AB</a:t>
            </a:r>
            <a:r>
              <a:rPr lang="en-US" kern="0" dirty="0" smtClean="0">
                <a:solidFill>
                  <a:schemeClr val="tx1">
                    <a:lumMod val="65000"/>
                    <a:lumOff val="35000"/>
                  </a:schemeClr>
                </a:solidFill>
                <a:sym typeface="Wingdings" panose="05000000000000000000" pitchFamily="2" charset="2"/>
              </a:rPr>
              <a:t>CDE, DBE) </a:t>
            </a:r>
            <a:r>
              <a:rPr lang="en-US" kern="0" dirty="0">
                <a:sym typeface="Wingdings" panose="05000000000000000000" pitchFamily="2" charset="2"/>
              </a:rPr>
              <a:t/>
            </a:r>
            <a:br>
              <a:rPr lang="en-US" kern="0" dirty="0">
                <a:sym typeface="Wingdings" panose="05000000000000000000" pitchFamily="2" charset="2"/>
              </a:rPr>
            </a:br>
            <a:r>
              <a:rPr lang="en-US" b="1" kern="0" dirty="0" smtClean="0">
                <a:solidFill>
                  <a:srgbClr val="00B050"/>
                </a:solidFill>
                <a:effectLst>
                  <a:outerShdw blurRad="38100" dist="38100" dir="2700000" algn="tl">
                    <a:srgbClr val="000000">
                      <a:alpha val="43137"/>
                    </a:srgbClr>
                  </a:outerShdw>
                </a:effectLst>
                <a:sym typeface="Wingdings" panose="05000000000000000000" pitchFamily="2" charset="2"/>
              </a:rPr>
              <a:t>CK: AB, AD</a:t>
            </a:r>
            <a:endParaRPr lang="en-US" b="1" kern="0" dirty="0" smtClean="0">
              <a:solidFill>
                <a:srgbClr val="00B050"/>
              </a:solidFill>
              <a:effectLst>
                <a:outerShdw blurRad="38100" dist="38100" dir="2700000" algn="tl">
                  <a:srgbClr val="000000">
                    <a:alpha val="43137"/>
                  </a:srgbClr>
                </a:outerShdw>
              </a:effectLst>
            </a:endParaRPr>
          </a:p>
          <a:p>
            <a:pPr eaLnBrk="1" hangingPunct="1">
              <a:buFont typeface="Wingdings" panose="05000000000000000000" pitchFamily="2" charset="2"/>
              <a:buChar char="Ø"/>
            </a:pPr>
            <a:endParaRPr lang="en-US" kern="0" dirty="0" smtClean="0"/>
          </a:p>
        </p:txBody>
      </p:sp>
      <p:sp>
        <p:nvSpPr>
          <p:cNvPr id="6" name="Rectangle 3"/>
          <p:cNvSpPr txBox="1">
            <a:spLocks noChangeArrowheads="1"/>
          </p:cNvSpPr>
          <p:nvPr/>
        </p:nvSpPr>
        <p:spPr bwMode="auto">
          <a:xfrm>
            <a:off x="17780" y="4505960"/>
            <a:ext cx="9055100" cy="1000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514350" indent="-457200" eaLnBrk="1" hangingPunct="1">
              <a:buFont typeface="Wingdings" panose="05000000000000000000" pitchFamily="2" charset="2"/>
              <a:buChar char="Ø"/>
            </a:pPr>
            <a:r>
              <a:rPr lang="en-US" kern="0" dirty="0" smtClean="0"/>
              <a:t>R(A,B,C, D,E) </a:t>
            </a:r>
            <a:r>
              <a:rPr lang="en-US" kern="0" dirty="0" smtClean="0">
                <a:solidFill>
                  <a:schemeClr val="tx1">
                    <a:lumMod val="65000"/>
                    <a:lumOff val="35000"/>
                  </a:schemeClr>
                </a:solidFill>
              </a:rPr>
              <a:t>FD(AE</a:t>
            </a:r>
            <a:r>
              <a:rPr lang="en-US" kern="0" dirty="0" smtClean="0">
                <a:solidFill>
                  <a:schemeClr val="tx1">
                    <a:lumMod val="65000"/>
                    <a:lumOff val="35000"/>
                  </a:schemeClr>
                </a:solidFill>
                <a:sym typeface="Wingdings" panose="05000000000000000000" pitchFamily="2" charset="2"/>
              </a:rPr>
              <a:t>BC, ACD, CDBE, DE) </a:t>
            </a:r>
            <a:r>
              <a:rPr lang="en-US" kern="0" dirty="0">
                <a:solidFill>
                  <a:schemeClr val="tx1">
                    <a:lumMod val="65000"/>
                    <a:lumOff val="35000"/>
                  </a:schemeClr>
                </a:solidFill>
                <a:sym typeface="Wingdings" panose="05000000000000000000" pitchFamily="2" charset="2"/>
              </a:rPr>
              <a:t/>
            </a:r>
            <a:br>
              <a:rPr lang="en-US" kern="0" dirty="0">
                <a:solidFill>
                  <a:schemeClr val="tx1">
                    <a:lumMod val="65000"/>
                    <a:lumOff val="35000"/>
                  </a:schemeClr>
                </a:solidFill>
                <a:sym typeface="Wingdings" panose="05000000000000000000" pitchFamily="2" charset="2"/>
              </a:rPr>
            </a:br>
            <a:r>
              <a:rPr lang="en-US" b="1" kern="0" dirty="0" smtClean="0">
                <a:solidFill>
                  <a:srgbClr val="00B050"/>
                </a:solidFill>
                <a:effectLst>
                  <a:outerShdw blurRad="38100" dist="38100" dir="2700000" algn="tl">
                    <a:srgbClr val="000000">
                      <a:alpha val="43137"/>
                    </a:srgbClr>
                  </a:outerShdw>
                </a:effectLst>
                <a:sym typeface="Wingdings" panose="05000000000000000000" pitchFamily="2" charset="2"/>
              </a:rPr>
              <a:t>CK: AD, AC, AE</a:t>
            </a:r>
            <a:endParaRPr lang="en-US" b="1" kern="0" dirty="0" smtClean="0">
              <a:solidFill>
                <a:srgbClr val="00B050"/>
              </a:solidFill>
              <a:effectLst>
                <a:outerShdw blurRad="38100" dist="38100" dir="2700000" algn="tl">
                  <a:srgbClr val="000000">
                    <a:alpha val="43137"/>
                  </a:srgbClr>
                </a:outerShdw>
              </a:effectLst>
            </a:endParaRPr>
          </a:p>
          <a:p>
            <a:pPr eaLnBrk="1" hangingPunct="1">
              <a:buFont typeface="Wingdings" panose="05000000000000000000" pitchFamily="2" charset="2"/>
              <a:buChar char="Ø"/>
            </a:pPr>
            <a:endParaRPr lang="en-US" kern="0" dirty="0" smtClean="0"/>
          </a:p>
        </p:txBody>
      </p:sp>
      <p:sp>
        <p:nvSpPr>
          <p:cNvPr id="7" name="Rectangle 3"/>
          <p:cNvSpPr txBox="1">
            <a:spLocks noChangeArrowheads="1"/>
          </p:cNvSpPr>
          <p:nvPr/>
        </p:nvSpPr>
        <p:spPr bwMode="auto">
          <a:xfrm>
            <a:off x="17780" y="3251200"/>
            <a:ext cx="9055100" cy="1000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514350" indent="-457200" eaLnBrk="1" hangingPunct="1">
              <a:buFont typeface="Wingdings" panose="05000000000000000000" pitchFamily="2" charset="2"/>
              <a:buChar char="Ø"/>
            </a:pPr>
            <a:r>
              <a:rPr lang="en-US" b="1" kern="0" dirty="0" smtClean="0"/>
              <a:t>R(A,B,C, D) </a:t>
            </a:r>
            <a:r>
              <a:rPr lang="en-US" kern="0" dirty="0" smtClean="0">
                <a:solidFill>
                  <a:schemeClr val="tx1">
                    <a:lumMod val="65000"/>
                    <a:lumOff val="35000"/>
                  </a:schemeClr>
                </a:solidFill>
              </a:rPr>
              <a:t>FD(AB</a:t>
            </a:r>
            <a:r>
              <a:rPr lang="en-US" kern="0" dirty="0" smtClean="0">
                <a:solidFill>
                  <a:schemeClr val="tx1">
                    <a:lumMod val="65000"/>
                    <a:lumOff val="35000"/>
                  </a:schemeClr>
                </a:solidFill>
                <a:sym typeface="Wingdings" panose="05000000000000000000" pitchFamily="2" charset="2"/>
              </a:rPr>
              <a:t>C, ABDC, ABCD, AC D)</a:t>
            </a:r>
            <a:r>
              <a:rPr lang="en-US" kern="0" dirty="0" smtClean="0">
                <a:sym typeface="Wingdings" panose="05000000000000000000" pitchFamily="2" charset="2"/>
              </a:rPr>
              <a:t> </a:t>
            </a:r>
            <a:r>
              <a:rPr lang="en-US" kern="0" dirty="0">
                <a:sym typeface="Wingdings" panose="05000000000000000000" pitchFamily="2" charset="2"/>
              </a:rPr>
              <a:t/>
            </a:r>
            <a:br>
              <a:rPr lang="en-US" kern="0" dirty="0">
                <a:sym typeface="Wingdings" panose="05000000000000000000" pitchFamily="2" charset="2"/>
              </a:rPr>
            </a:br>
            <a:r>
              <a:rPr lang="en-US" b="1" kern="0" dirty="0" smtClean="0">
                <a:solidFill>
                  <a:srgbClr val="00B050"/>
                </a:solidFill>
                <a:effectLst>
                  <a:outerShdw blurRad="38100" dist="38100" dir="2700000" algn="tl">
                    <a:srgbClr val="000000">
                      <a:alpha val="43137"/>
                    </a:srgbClr>
                  </a:outerShdw>
                </a:effectLst>
                <a:sym typeface="Wingdings" panose="05000000000000000000" pitchFamily="2" charset="2"/>
              </a:rPr>
              <a:t>CK: AB</a:t>
            </a:r>
            <a:endParaRPr lang="en-US" b="1" kern="0" dirty="0" smtClean="0">
              <a:solidFill>
                <a:srgbClr val="00B050"/>
              </a:solidFill>
              <a:effectLst>
                <a:outerShdw blurRad="38100" dist="38100" dir="2700000" algn="tl">
                  <a:srgbClr val="000000">
                    <a:alpha val="43137"/>
                  </a:srgbClr>
                </a:outerShdw>
              </a:effectLst>
            </a:endParaRPr>
          </a:p>
          <a:p>
            <a:pPr eaLnBrk="1" hangingPunct="1">
              <a:buFont typeface="Wingdings" panose="05000000000000000000" pitchFamily="2" charset="2"/>
              <a:buChar char="Ø"/>
            </a:pPr>
            <a:endParaRPr lang="en-US" kern="0" dirty="0" smtClean="0"/>
          </a:p>
        </p:txBody>
      </p:sp>
      <p:sp>
        <p:nvSpPr>
          <p:cNvPr id="8" name="Rectangle 3"/>
          <p:cNvSpPr txBox="1">
            <a:spLocks noChangeArrowheads="1"/>
          </p:cNvSpPr>
          <p:nvPr/>
        </p:nvSpPr>
        <p:spPr bwMode="auto">
          <a:xfrm>
            <a:off x="17780" y="2011677"/>
            <a:ext cx="9055100" cy="1000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514350" indent="-457200" eaLnBrk="1" hangingPunct="1">
              <a:buFont typeface="Wingdings" panose="05000000000000000000" pitchFamily="2" charset="2"/>
              <a:buChar char="Ø"/>
            </a:pPr>
            <a:r>
              <a:rPr lang="en-US" b="1" kern="0" dirty="0" smtClean="0"/>
              <a:t>R(A,B,C, D) </a:t>
            </a:r>
            <a:r>
              <a:rPr lang="en-US" kern="0" dirty="0" smtClean="0">
                <a:solidFill>
                  <a:schemeClr val="tx1">
                    <a:lumMod val="65000"/>
                    <a:lumOff val="35000"/>
                  </a:schemeClr>
                </a:solidFill>
              </a:rPr>
              <a:t>FD(A</a:t>
            </a:r>
            <a:r>
              <a:rPr lang="en-US" kern="0" dirty="0" smtClean="0">
                <a:solidFill>
                  <a:schemeClr val="tx1">
                    <a:lumMod val="65000"/>
                    <a:lumOff val="35000"/>
                  </a:schemeClr>
                </a:solidFill>
                <a:sym typeface="Wingdings" panose="05000000000000000000" pitchFamily="2" charset="2"/>
              </a:rPr>
              <a:t></a:t>
            </a:r>
            <a:r>
              <a:rPr lang="en-US" kern="0" dirty="0" smtClean="0">
                <a:solidFill>
                  <a:schemeClr val="tx1">
                    <a:lumMod val="65000"/>
                    <a:lumOff val="35000"/>
                  </a:schemeClr>
                </a:solidFill>
              </a:rPr>
              <a:t>B</a:t>
            </a:r>
            <a:r>
              <a:rPr lang="en-US" kern="0" dirty="0" smtClean="0">
                <a:solidFill>
                  <a:schemeClr val="tx1">
                    <a:lumMod val="65000"/>
                    <a:lumOff val="35000"/>
                  </a:schemeClr>
                </a:solidFill>
                <a:sym typeface="Wingdings" panose="05000000000000000000" pitchFamily="2" charset="2"/>
              </a:rPr>
              <a:t>CD, BCAD, DB) </a:t>
            </a:r>
            <a:r>
              <a:rPr lang="en-US" kern="0" dirty="0">
                <a:sym typeface="Wingdings" panose="05000000000000000000" pitchFamily="2" charset="2"/>
              </a:rPr>
              <a:t/>
            </a:r>
            <a:br>
              <a:rPr lang="en-US" kern="0" dirty="0">
                <a:sym typeface="Wingdings" panose="05000000000000000000" pitchFamily="2" charset="2"/>
              </a:rPr>
            </a:br>
            <a:r>
              <a:rPr lang="en-US" b="1" kern="0" dirty="0" smtClean="0">
                <a:solidFill>
                  <a:srgbClr val="00B050"/>
                </a:solidFill>
                <a:effectLst>
                  <a:outerShdw blurRad="38100" dist="38100" dir="2700000" algn="tl">
                    <a:srgbClr val="000000">
                      <a:alpha val="43137"/>
                    </a:srgbClr>
                  </a:outerShdw>
                </a:effectLst>
                <a:sym typeface="Wingdings" panose="05000000000000000000" pitchFamily="2" charset="2"/>
              </a:rPr>
              <a:t>CK: A, BC, CD</a:t>
            </a:r>
            <a:endParaRPr lang="en-US" b="1" kern="0" dirty="0" smtClean="0">
              <a:solidFill>
                <a:srgbClr val="00B050"/>
              </a:solidFill>
              <a:effectLst>
                <a:outerShdw blurRad="38100" dist="38100" dir="2700000" algn="tl">
                  <a:srgbClr val="000000">
                    <a:alpha val="43137"/>
                  </a:srgbClr>
                </a:outerShdw>
              </a:effectLst>
            </a:endParaRPr>
          </a:p>
          <a:p>
            <a:pPr eaLnBrk="1" hangingPunct="1">
              <a:buFont typeface="Wingdings" panose="05000000000000000000" pitchFamily="2" charset="2"/>
              <a:buChar char="Ø"/>
            </a:pPr>
            <a:endParaRPr lang="en-US" kern="0" dirty="0" smtClean="0"/>
          </a:p>
        </p:txBody>
      </p:sp>
    </p:spTree>
    <p:extLst>
      <p:ext uri="{BB962C8B-B14F-4D97-AF65-F5344CB8AC3E}">
        <p14:creationId xmlns:p14="http://schemas.microsoft.com/office/powerpoint/2010/main" val="1652164134"/>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16114</TotalTime>
  <Words>6925</Words>
  <Application>Microsoft Office PowerPoint</Application>
  <PresentationFormat>Letter Paper (8.5x11 in)</PresentationFormat>
  <Paragraphs>1281</Paragraphs>
  <Slides>97</Slides>
  <Notes>88</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97</vt:i4>
      </vt:variant>
    </vt:vector>
  </HeadingPairs>
  <TitlesOfParts>
    <vt:vector size="115" baseType="lpstr">
      <vt:lpstr>MS PGothic</vt:lpstr>
      <vt:lpstr>MS PGothic</vt:lpstr>
      <vt:lpstr>Arial</vt:lpstr>
      <vt:lpstr>Arial Narrow</vt:lpstr>
      <vt:lpstr>Bahnschrift</vt:lpstr>
      <vt:lpstr>Calibri</vt:lpstr>
      <vt:lpstr>Cambria Math</vt:lpstr>
      <vt:lpstr>Candara</vt:lpstr>
      <vt:lpstr>Lucida Grande</vt:lpstr>
      <vt:lpstr>Segoe WP Semibold</vt:lpstr>
      <vt:lpstr>Symbol</vt:lpstr>
      <vt:lpstr>Tahoma</vt:lpstr>
      <vt:lpstr>Times New Roman</vt:lpstr>
      <vt:lpstr>Verdana</vt:lpstr>
      <vt:lpstr>Wingdings</vt:lpstr>
      <vt:lpstr>Wingdings 3</vt:lpstr>
      <vt:lpstr>ヒラギノ角ゴ Pro W3</vt:lpstr>
      <vt:lpstr>Blends</vt:lpstr>
      <vt:lpstr>PowerPoint Presentation</vt:lpstr>
      <vt:lpstr> </vt:lpstr>
      <vt:lpstr>Review: Database Design</vt:lpstr>
      <vt:lpstr>Refining an ER Diagram</vt:lpstr>
      <vt:lpstr>Definitions of Keys and Attributes Participating in Keys</vt:lpstr>
      <vt:lpstr>Definitions of Keys and Attributes Participating in Keys (2)</vt:lpstr>
      <vt:lpstr>Normal Forms Based on Primary Keys </vt:lpstr>
      <vt:lpstr>Normalization of Relations (1)</vt:lpstr>
      <vt:lpstr>Normalization of Relations (2)</vt:lpstr>
      <vt:lpstr>Normalization of Relations (3)</vt:lpstr>
      <vt:lpstr>First Normal Form (1NF) </vt:lpstr>
      <vt:lpstr>First Normal Form (1NF) </vt:lpstr>
      <vt:lpstr>First Normal Form (1NF) </vt:lpstr>
      <vt:lpstr>First Normal Form (1NF) </vt:lpstr>
      <vt:lpstr>PowerPoint Presentation</vt:lpstr>
      <vt:lpstr>PowerPoint Presentation</vt:lpstr>
      <vt:lpstr>PowerPoint Presentation</vt:lpstr>
      <vt:lpstr>First Normal Form </vt:lpstr>
      <vt:lpstr>Normalization into 1NF</vt:lpstr>
      <vt:lpstr>Normalization into 1NF</vt:lpstr>
      <vt:lpstr>Normalization into 1NF</vt:lpstr>
      <vt:lpstr>Normalization into 1NF</vt:lpstr>
      <vt:lpstr>Normalizing nested relations into 1NF</vt:lpstr>
      <vt:lpstr>Normalizing nested relations into 1NF</vt:lpstr>
      <vt:lpstr>Normalizing nested relations into 1NF</vt:lpstr>
      <vt:lpstr>Normalizing nested relations into 1NF</vt:lpstr>
      <vt:lpstr>Exercise</vt:lpstr>
      <vt:lpstr>FDs and Primary key</vt:lpstr>
      <vt:lpstr>Second Normal Form (2NF)</vt:lpstr>
      <vt:lpstr>Second Normal Form (2NF)</vt:lpstr>
      <vt:lpstr>Second Normal Form (2NF)</vt:lpstr>
      <vt:lpstr>Second Normal Form (2NF)</vt:lpstr>
      <vt:lpstr>Second Normal Form</vt:lpstr>
      <vt:lpstr>PowerPoint Presentation</vt:lpstr>
      <vt:lpstr>Transitive Functional Dependency</vt:lpstr>
      <vt:lpstr>Transitive Functional Dependency</vt:lpstr>
      <vt:lpstr>PowerPoint Presentation</vt:lpstr>
      <vt:lpstr>Normalizing into 2NF</vt:lpstr>
      <vt:lpstr>Normalizing into 3NF</vt:lpstr>
      <vt:lpstr>Normalizing into 2NF and 3NF</vt:lpstr>
      <vt:lpstr>Normal Forms Defined Informally </vt:lpstr>
      <vt:lpstr>General Normal Form Definitions (For Multiple Keys)</vt:lpstr>
      <vt:lpstr>Normalization into 2NF and 3NF</vt:lpstr>
      <vt:lpstr>General Definition of 2NF (For Multiple Candidate Keys) </vt:lpstr>
      <vt:lpstr>General Definition of 2NF (For Multiple Candidate Keys) </vt:lpstr>
      <vt:lpstr>Summary of Normal Forms Based on Primary Keys and Corresponding Normalization</vt:lpstr>
      <vt:lpstr>Normalization</vt:lpstr>
      <vt:lpstr>Normalizing into 2NF</vt:lpstr>
      <vt:lpstr>Normalization</vt:lpstr>
      <vt:lpstr>Normalizing into 3NF</vt:lpstr>
      <vt:lpstr>General Definition of Third  Normal Form</vt:lpstr>
      <vt:lpstr>Normalization: 3NF</vt:lpstr>
      <vt:lpstr>Interpreting the General Definition of Third  Normal Form</vt:lpstr>
      <vt:lpstr>Interpreting the General Definition of Third Normal Form (2) </vt:lpstr>
      <vt:lpstr>Normalization</vt:lpstr>
      <vt:lpstr>Boyce-Codd Normal Form (BCNF)</vt:lpstr>
      <vt:lpstr>Boyce-Codd Normal Form (BCNF)</vt:lpstr>
      <vt:lpstr>Boyce-Codd Normal Form (BCNF)</vt:lpstr>
      <vt:lpstr>5. BCNF (Boyce-Codd Normal Form) </vt:lpstr>
      <vt:lpstr>Boyce-Codd normal form</vt:lpstr>
      <vt:lpstr>BCNF: Boyce-Codd Normal Form</vt:lpstr>
      <vt:lpstr>Is relation TEACH 3NF or BCNF</vt:lpstr>
      <vt:lpstr>Achieving the BCNF by Decomposition (1)</vt:lpstr>
      <vt:lpstr>Test for checking non-additivity of Binary Relational Decompositions </vt:lpstr>
      <vt:lpstr>Achieving the BCNF by Decomposition </vt:lpstr>
      <vt:lpstr>Achieving the BCNF by Decomposition </vt:lpstr>
      <vt:lpstr>Achieving the BCNF by Decomposition </vt:lpstr>
      <vt:lpstr>Achieving the BCNF by Decomposition </vt:lpstr>
      <vt:lpstr>Achieving the BCNF by Decomposition </vt:lpstr>
      <vt:lpstr>Test for checking non-additivity of Binary Relational Decompositions </vt:lpstr>
      <vt:lpstr>General Procedure for achieving BCNF when a relation fails BCNF (Algorithm 15.5)</vt:lpstr>
      <vt:lpstr>Multivalued Dependencies</vt:lpstr>
      <vt:lpstr>MVD: Multivalued Dependency</vt:lpstr>
      <vt:lpstr>MVD: Multivalued Dependency</vt:lpstr>
      <vt:lpstr>Fourth Normal Form (4NF)</vt:lpstr>
      <vt:lpstr>Fourth Normal Forms</vt:lpstr>
      <vt:lpstr>Join Dependencies</vt:lpstr>
      <vt:lpstr>Fifth Normal Forms (5NF)</vt:lpstr>
      <vt:lpstr>PowerPoint Presentation</vt:lpstr>
      <vt:lpstr>Fifth Normal Forms (5NF)</vt:lpstr>
      <vt:lpstr>Join Dependencies and Fifth Normal Form</vt:lpstr>
      <vt:lpstr>Practical Use of Normal Forms</vt:lpstr>
      <vt:lpstr>Practical Use of Normal Forms</vt:lpstr>
      <vt:lpstr>Summary</vt:lpstr>
      <vt:lpstr>Example</vt:lpstr>
      <vt:lpstr>Example</vt:lpstr>
      <vt:lpstr>Exercises</vt:lpstr>
      <vt:lpstr>Exercises</vt:lpstr>
      <vt:lpstr>Exercises</vt:lpstr>
      <vt:lpstr>Exercises</vt:lpstr>
      <vt:lpstr>Exercises</vt:lpstr>
      <vt:lpstr>Exercises</vt:lpstr>
      <vt:lpstr>Exercises</vt:lpstr>
      <vt:lpstr>Exercises</vt:lpstr>
      <vt:lpstr>Exercises</vt:lpstr>
      <vt:lpstr>Exercises</vt:lpstr>
      <vt:lpstr>QUIZ: Find the highest normal form</vt:lpstr>
    </vt:vector>
  </TitlesOfParts>
  <Manager/>
  <Company>©2007 Pearson Addison-Wesley. All rights reserved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subject>Database System Concepts and Architecture</dc:subject>
  <dc:creator>Elmasri/Navathe</dc:creator>
  <cp:keywords/>
  <dc:description/>
  <cp:lastModifiedBy>Tesfamichael Gebrehiwet</cp:lastModifiedBy>
  <cp:revision>884</cp:revision>
  <cp:lastPrinted>2001-11-04T00:51:13Z</cp:lastPrinted>
  <dcterms:created xsi:type="dcterms:W3CDTF">2005-02-25T19:46:41Z</dcterms:created>
  <dcterms:modified xsi:type="dcterms:W3CDTF">2021-04-11T21:15:34Z</dcterms:modified>
  <cp:category/>
</cp:coreProperties>
</file>